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6" r:id="rId2"/>
    <p:sldId id="257" r:id="rId3"/>
    <p:sldId id="260" r:id="rId4"/>
    <p:sldId id="258" r:id="rId5"/>
    <p:sldId id="373" r:id="rId6"/>
  </p:sldIdLst>
  <p:sldSz cx="12192000" cy="6858000"/>
  <p:notesSz cx="6797675" cy="9872663"/>
  <p:custDataLst>
    <p:tags r:id="rId8"/>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rène BENATTAR" initials="IB" lastIdx="2" clrIdx="0">
    <p:extLst>
      <p:ext uri="{19B8F6BF-5375-455C-9EA6-DF929625EA0E}">
        <p15:presenceInfo xmlns:p15="http://schemas.microsoft.com/office/powerpoint/2012/main" userId="S::irene.benattar@pharmes.fr::224c6631-ce94-4a1d-80c5-30aacba1e4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C7E7"/>
    <a:srgbClr val="AAD413"/>
    <a:srgbClr val="0094CC"/>
    <a:srgbClr val="007BC3"/>
    <a:srgbClr val="B399C8"/>
    <a:srgbClr val="A3C1E7"/>
    <a:srgbClr val="D3EB01"/>
    <a:srgbClr val="595959"/>
    <a:srgbClr val="6BA3D9"/>
    <a:srgbClr val="007A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39"/>
    <p:restoredTop sz="94649"/>
  </p:normalViewPr>
  <p:slideViewPr>
    <p:cSldViewPr snapToGrid="0" snapToObjects="1">
      <p:cViewPr varScale="1">
        <p:scale>
          <a:sx n="88" d="100"/>
          <a:sy n="88" d="100"/>
        </p:scale>
        <p:origin x="61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85B5-5946-800D-CA79B253ED6A}"/>
              </c:ext>
            </c:extLst>
          </c:dPt>
          <c:dPt>
            <c:idx val="1"/>
            <c:bubble3D val="0"/>
            <c:spPr>
              <a:solidFill>
                <a:schemeClr val="tx1">
                  <a:lumMod val="50000"/>
                  <a:lumOff val="5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85B5-5946-800D-CA79B253ED6A}"/>
              </c:ext>
            </c:extLst>
          </c:dPt>
          <c:val>
            <c:numRef>
              <c:f>Feuil1!$F$5:$F$6</c:f>
              <c:numCache>
                <c:formatCode>0%</c:formatCode>
                <c:ptCount val="2"/>
                <c:pt idx="0">
                  <c:v>0.2</c:v>
                </c:pt>
                <c:pt idx="1">
                  <c:v>0.8</c:v>
                </c:pt>
              </c:numCache>
            </c:numRef>
          </c:val>
          <c:extLst>
            <c:ext xmlns:c16="http://schemas.microsoft.com/office/drawing/2014/chart" uri="{C3380CC4-5D6E-409C-BE32-E72D297353CC}">
              <c16:uniqueId val="{00000004-85B5-5946-800D-CA79B253ED6A}"/>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C6AC0EE4-E62C-4A4F-9409-7CF28A6AD893}" type="datetimeFigureOut">
              <a:rPr lang="fr-FR" smtClean="0"/>
              <a:t>02/06/2020</a:t>
            </a:fld>
            <a:endParaRPr lang="fr-FR"/>
          </a:p>
        </p:txBody>
      </p:sp>
      <p:sp>
        <p:nvSpPr>
          <p:cNvPr id="4" name="Espace réservé de l’image des diapositives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3857EA9D-E6A2-1F44-8691-43691954FD14}" type="slidenum">
              <a:rPr lang="fr-FR" smtClean="0"/>
              <a:t>‹N°›</a:t>
            </a:fld>
            <a:endParaRPr lang="fr-FR"/>
          </a:p>
        </p:txBody>
      </p:sp>
    </p:spTree>
    <p:extLst>
      <p:ext uri="{BB962C8B-B14F-4D97-AF65-F5344CB8AC3E}">
        <p14:creationId xmlns:p14="http://schemas.microsoft.com/office/powerpoint/2010/main" val="1322997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userDrawn="1"/>
        </p:nvSpPr>
        <p:spPr>
          <a:xfrm>
            <a:off x="0" y="2743200"/>
            <a:ext cx="12192000" cy="4114800"/>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1511808" y="2828543"/>
            <a:ext cx="9144000" cy="2059115"/>
          </a:xfrm>
        </p:spPr>
        <p:txBody>
          <a:bodyPr anchor="ctr"/>
          <a:lstStyle>
            <a:lvl1pPr algn="ctr">
              <a:defRPr sz="4800">
                <a:solidFill>
                  <a:schemeClr val="bg1"/>
                </a:solidFill>
              </a:defRPr>
            </a:lvl1pPr>
          </a:lstStyle>
          <a:p>
            <a:r>
              <a:rPr lang="fr-FR" dirty="0"/>
              <a:t>Cliquez et modifiez le titre</a:t>
            </a:r>
          </a:p>
        </p:txBody>
      </p:sp>
      <p:sp>
        <p:nvSpPr>
          <p:cNvPr id="3" name="Sous-titre 2"/>
          <p:cNvSpPr>
            <a:spLocks noGrp="1"/>
          </p:cNvSpPr>
          <p:nvPr>
            <p:ph type="subTitle" idx="1"/>
          </p:nvPr>
        </p:nvSpPr>
        <p:spPr>
          <a:xfrm>
            <a:off x="1524000" y="4854576"/>
            <a:ext cx="9131808" cy="1047081"/>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E65BAB24-0AE3-AC4C-8A8F-7C2963FFFB58}" type="datetimeFigureOut">
              <a:rPr lang="fr-FR" smtClean="0"/>
              <a:t>02/06/2020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AB13756-6251-6747-84CD-860848C53F0B}" type="slidenum">
              <a:rPr lang="fr-FR" smtClean="0"/>
              <a:t>‹N°›</a:t>
            </a:fld>
            <a:endParaRPr lang="fr-FR"/>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5100" y="-222250"/>
            <a:ext cx="1866900" cy="1866900"/>
          </a:xfrm>
          <a:prstGeom prst="rect">
            <a:avLst/>
          </a:prstGeom>
        </p:spPr>
      </p:pic>
    </p:spTree>
    <p:extLst>
      <p:ext uri="{BB962C8B-B14F-4D97-AF65-F5344CB8AC3E}">
        <p14:creationId xmlns:p14="http://schemas.microsoft.com/office/powerpoint/2010/main" val="1571900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65BAB24-0AE3-AC4C-8A8F-7C2963FFFB58}" type="datetimeFigureOut">
              <a:rPr lang="fr-FR" smtClean="0"/>
              <a:t>02/06/2020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AB13756-6251-6747-84CD-860848C53F0B}" type="slidenum">
              <a:rPr lang="fr-FR" smtClean="0"/>
              <a:t>‹N°›</a:t>
            </a:fld>
            <a:endParaRPr lang="fr-FR"/>
          </a:p>
        </p:txBody>
      </p:sp>
    </p:spTree>
    <p:extLst>
      <p:ext uri="{BB962C8B-B14F-4D97-AF65-F5344CB8AC3E}">
        <p14:creationId xmlns:p14="http://schemas.microsoft.com/office/powerpoint/2010/main" val="2127946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65BAB24-0AE3-AC4C-8A8F-7C2963FFFB58}" type="datetimeFigureOut">
              <a:rPr lang="fr-FR" smtClean="0"/>
              <a:t>02/06/2020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AB13756-6251-6747-84CD-860848C53F0B}" type="slidenum">
              <a:rPr lang="fr-FR" smtClean="0"/>
              <a:t>‹N°›</a:t>
            </a:fld>
            <a:endParaRPr lang="fr-FR"/>
          </a:p>
        </p:txBody>
      </p:sp>
    </p:spTree>
    <p:extLst>
      <p:ext uri="{BB962C8B-B14F-4D97-AF65-F5344CB8AC3E}">
        <p14:creationId xmlns:p14="http://schemas.microsoft.com/office/powerpoint/2010/main" val="197580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26720" y="141477"/>
            <a:ext cx="11423904" cy="869905"/>
          </a:xfrm>
        </p:spPr>
        <p:txBody>
          <a:bodyPr/>
          <a:lstStyle/>
          <a:p>
            <a:r>
              <a:rPr lang="fr-FR"/>
              <a:t>Cliquez et modifiez le titre</a:t>
            </a:r>
          </a:p>
        </p:txBody>
      </p:sp>
      <p:sp>
        <p:nvSpPr>
          <p:cNvPr id="3" name="Espace réservé du contenu 2"/>
          <p:cNvSpPr>
            <a:spLocks noGrp="1"/>
          </p:cNvSpPr>
          <p:nvPr>
            <p:ph idx="1"/>
          </p:nvPr>
        </p:nvSpPr>
        <p:spPr>
          <a:xfrm>
            <a:off x="638417" y="1329075"/>
            <a:ext cx="11000509" cy="4780780"/>
          </a:xfrm>
        </p:spPr>
        <p:txBody>
          <a:bodyPr/>
          <a:lstStyle>
            <a:lvl1pPr>
              <a:lnSpc>
                <a:spcPct val="100000"/>
              </a:lnSpc>
              <a:spcBef>
                <a:spcPts val="0"/>
              </a:spcBef>
              <a:buClr>
                <a:srgbClr val="007AC3"/>
              </a:buClr>
              <a:defRPr/>
            </a:lvl1pPr>
            <a:lvl2pPr>
              <a:lnSpc>
                <a:spcPct val="100000"/>
              </a:lnSpc>
              <a:spcBef>
                <a:spcPts val="0"/>
              </a:spcBef>
              <a:buClr>
                <a:srgbClr val="007AC3"/>
              </a:buClr>
              <a:defRPr/>
            </a:lvl2pPr>
            <a:lvl3pPr>
              <a:lnSpc>
                <a:spcPct val="100000"/>
              </a:lnSpc>
              <a:spcBef>
                <a:spcPts val="0"/>
              </a:spcBef>
              <a:buClr>
                <a:srgbClr val="007AC3"/>
              </a:buClr>
              <a:defRPr/>
            </a:lvl3pPr>
            <a:lvl4pPr>
              <a:lnSpc>
                <a:spcPct val="100000"/>
              </a:lnSpc>
              <a:spcBef>
                <a:spcPts val="0"/>
              </a:spcBef>
              <a:buClr>
                <a:srgbClr val="007AC3"/>
              </a:buClr>
              <a:defRPr/>
            </a:lvl4pPr>
            <a:lvl5pPr>
              <a:lnSpc>
                <a:spcPct val="100000"/>
              </a:lnSpc>
              <a:spcBef>
                <a:spcPts val="0"/>
              </a:spcBef>
              <a:buClr>
                <a:srgbClr val="007AC3"/>
              </a:buCl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E65BAB24-0AE3-AC4C-8A8F-7C2963FFFB58}" type="datetimeFigureOut">
              <a:rPr lang="fr-FR" smtClean="0"/>
              <a:t>02/06/2020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AB13756-6251-6747-84CD-860848C53F0B}" type="slidenum">
              <a:rPr lang="fr-FR" smtClean="0"/>
              <a:t>‹N°›</a:t>
            </a:fld>
            <a:endParaRPr lang="fr-FR"/>
          </a:p>
        </p:txBody>
      </p:sp>
      <p:cxnSp>
        <p:nvCxnSpPr>
          <p:cNvPr id="7" name="Connecteur droit 6"/>
          <p:cNvCxnSpPr/>
          <p:nvPr userDrawn="1"/>
        </p:nvCxnSpPr>
        <p:spPr>
          <a:xfrm>
            <a:off x="0" y="1120243"/>
            <a:ext cx="12192000" cy="0"/>
          </a:xfrm>
          <a:prstGeom prst="line">
            <a:avLst/>
          </a:prstGeom>
          <a:ln w="28575">
            <a:gradFill flip="none" rotWithShape="1">
              <a:gsLst>
                <a:gs pos="0">
                  <a:srgbClr val="007AC3"/>
                </a:gs>
                <a:gs pos="100000">
                  <a:schemeClr val="accent1">
                    <a:lumMod val="30000"/>
                    <a:lumOff val="7000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0550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Cliquez et modifiez le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E65BAB24-0AE3-AC4C-8A8F-7C2963FFFB58}" type="datetimeFigureOut">
              <a:rPr lang="fr-FR" smtClean="0"/>
              <a:t>02/06/2020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AB13756-6251-6747-84CD-860848C53F0B}" type="slidenum">
              <a:rPr lang="fr-FR" smtClean="0"/>
              <a:t>‹N°›</a:t>
            </a:fld>
            <a:endParaRPr lang="fr-FR"/>
          </a:p>
        </p:txBody>
      </p:sp>
    </p:spTree>
    <p:extLst>
      <p:ext uri="{BB962C8B-B14F-4D97-AF65-F5344CB8AC3E}">
        <p14:creationId xmlns:p14="http://schemas.microsoft.com/office/powerpoint/2010/main" val="1858959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E65BAB24-0AE3-AC4C-8A8F-7C2963FFFB58}" type="datetimeFigureOut">
              <a:rPr lang="fr-FR" smtClean="0"/>
              <a:t>02/06/2020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AB13756-6251-6747-84CD-860848C53F0B}" type="slidenum">
              <a:rPr lang="fr-FR" smtClean="0"/>
              <a:t>‹N°›</a:t>
            </a:fld>
            <a:endParaRPr lang="fr-FR"/>
          </a:p>
        </p:txBody>
      </p:sp>
    </p:spTree>
    <p:extLst>
      <p:ext uri="{BB962C8B-B14F-4D97-AF65-F5344CB8AC3E}">
        <p14:creationId xmlns:p14="http://schemas.microsoft.com/office/powerpoint/2010/main" val="1937631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Cliquez et modifiez le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E65BAB24-0AE3-AC4C-8A8F-7C2963FFFB58}" type="datetimeFigureOut">
              <a:rPr lang="fr-FR" smtClean="0"/>
              <a:t>02/06/2020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AB13756-6251-6747-84CD-860848C53F0B}" type="slidenum">
              <a:rPr lang="fr-FR" smtClean="0"/>
              <a:t>‹N°›</a:t>
            </a:fld>
            <a:endParaRPr lang="fr-FR"/>
          </a:p>
        </p:txBody>
      </p:sp>
    </p:spTree>
    <p:extLst>
      <p:ext uri="{BB962C8B-B14F-4D97-AF65-F5344CB8AC3E}">
        <p14:creationId xmlns:p14="http://schemas.microsoft.com/office/powerpoint/2010/main" val="1333387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E65BAB24-0AE3-AC4C-8A8F-7C2963FFFB58}" type="datetimeFigureOut">
              <a:rPr lang="fr-FR" smtClean="0"/>
              <a:t>02/06/2020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AB13756-6251-6747-84CD-860848C53F0B}" type="slidenum">
              <a:rPr lang="fr-FR" smtClean="0"/>
              <a:t>‹N°›</a:t>
            </a:fld>
            <a:endParaRPr lang="fr-FR"/>
          </a:p>
        </p:txBody>
      </p:sp>
    </p:spTree>
    <p:extLst>
      <p:ext uri="{BB962C8B-B14F-4D97-AF65-F5344CB8AC3E}">
        <p14:creationId xmlns:p14="http://schemas.microsoft.com/office/powerpoint/2010/main" val="1249402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65BAB24-0AE3-AC4C-8A8F-7C2963FFFB58}" type="datetimeFigureOut">
              <a:rPr lang="fr-FR" smtClean="0"/>
              <a:t>02/06/2020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AB13756-6251-6747-84CD-860848C53F0B}" type="slidenum">
              <a:rPr lang="fr-FR" smtClean="0"/>
              <a:t>‹N°›</a:t>
            </a:fld>
            <a:endParaRPr lang="fr-FR"/>
          </a:p>
        </p:txBody>
      </p:sp>
    </p:spTree>
    <p:extLst>
      <p:ext uri="{BB962C8B-B14F-4D97-AF65-F5344CB8AC3E}">
        <p14:creationId xmlns:p14="http://schemas.microsoft.com/office/powerpoint/2010/main" val="608229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Cliquez et modifiez le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E65BAB24-0AE3-AC4C-8A8F-7C2963FFFB58}" type="datetimeFigureOut">
              <a:rPr lang="fr-FR" smtClean="0"/>
              <a:t>02/06/2020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AB13756-6251-6747-84CD-860848C53F0B}" type="slidenum">
              <a:rPr lang="fr-FR" smtClean="0"/>
              <a:t>‹N°›</a:t>
            </a:fld>
            <a:endParaRPr lang="fr-FR"/>
          </a:p>
        </p:txBody>
      </p:sp>
    </p:spTree>
    <p:extLst>
      <p:ext uri="{BB962C8B-B14F-4D97-AF65-F5344CB8AC3E}">
        <p14:creationId xmlns:p14="http://schemas.microsoft.com/office/powerpoint/2010/main" val="493819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Cliquez et modifiez le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E65BAB24-0AE3-AC4C-8A8F-7C2963FFFB58}" type="datetimeFigureOut">
              <a:rPr lang="fr-FR" smtClean="0"/>
              <a:t>02/06/2020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AB13756-6251-6747-84CD-860848C53F0B}" type="slidenum">
              <a:rPr lang="fr-FR" smtClean="0"/>
              <a:t>‹N°›</a:t>
            </a:fld>
            <a:endParaRPr lang="fr-FR"/>
          </a:p>
        </p:txBody>
      </p:sp>
    </p:spTree>
    <p:extLst>
      <p:ext uri="{BB962C8B-B14F-4D97-AF65-F5344CB8AC3E}">
        <p14:creationId xmlns:p14="http://schemas.microsoft.com/office/powerpoint/2010/main" val="1754835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26720" y="141477"/>
            <a:ext cx="11423904" cy="1158875"/>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5BAB24-0AE3-AC4C-8A8F-7C2963FFFB58}" type="datetimeFigureOut">
              <a:rPr lang="fr-FR" smtClean="0"/>
              <a:t>02/06/2020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13756-6251-6747-84CD-860848C53F0B}" type="slidenum">
              <a:rPr lang="fr-FR" smtClean="0"/>
              <a:t>‹N°›</a:t>
            </a:fld>
            <a:endParaRPr lang="fr-FR"/>
          </a:p>
        </p:txBody>
      </p:sp>
    </p:spTree>
    <p:extLst>
      <p:ext uri="{BB962C8B-B14F-4D97-AF65-F5344CB8AC3E}">
        <p14:creationId xmlns:p14="http://schemas.microsoft.com/office/powerpoint/2010/main" val="1137785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e-cancer.fr/ressources/cancers_en_france/index.html?page=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11807" y="2828544"/>
            <a:ext cx="9544119" cy="1618766"/>
          </a:xfrm>
        </p:spPr>
        <p:txBody>
          <a:bodyPr/>
          <a:lstStyle/>
          <a:p>
            <a:r>
              <a:rPr lang="fr-FR"/>
              <a:t>Population âgée et cancer </a:t>
            </a:r>
            <a:r>
              <a:rPr lang="fr-FR" dirty="0"/>
              <a:t>du sein</a:t>
            </a:r>
          </a:p>
        </p:txBody>
      </p:sp>
    </p:spTree>
    <p:extLst>
      <p:ext uri="{BB962C8B-B14F-4D97-AF65-F5344CB8AC3E}">
        <p14:creationId xmlns:p14="http://schemas.microsoft.com/office/powerpoint/2010/main" val="717644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76630" y="2382139"/>
            <a:ext cx="7206915" cy="348857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b="1" dirty="0">
                <a:solidFill>
                  <a:srgbClr val="0070C0"/>
                </a:solidFill>
              </a:rPr>
              <a:t>Grande hétérogénéité </a:t>
            </a:r>
            <a:r>
              <a:rPr lang="fr-FR" dirty="0">
                <a:solidFill>
                  <a:srgbClr val="0070C0"/>
                </a:solidFill>
              </a:rPr>
              <a:t>de la population âgée</a:t>
            </a:r>
            <a:r>
              <a:rPr lang="fr-FR" baseline="30000" dirty="0">
                <a:solidFill>
                  <a:srgbClr val="0070C0"/>
                </a:solidFill>
              </a:rPr>
              <a:t>1</a:t>
            </a:r>
          </a:p>
        </p:txBody>
      </p:sp>
      <p:sp>
        <p:nvSpPr>
          <p:cNvPr id="3" name="Espace réservé du contenu 2"/>
          <p:cNvSpPr>
            <a:spLocks noGrp="1"/>
          </p:cNvSpPr>
          <p:nvPr>
            <p:ph idx="1"/>
          </p:nvPr>
        </p:nvSpPr>
        <p:spPr/>
        <p:txBody>
          <a:bodyPr>
            <a:normAutofit/>
          </a:bodyPr>
          <a:lstStyle/>
          <a:p>
            <a:pPr>
              <a:spcAft>
                <a:spcPts val="600"/>
              </a:spcAft>
              <a:buClr>
                <a:srgbClr val="007BC3"/>
              </a:buClr>
            </a:pPr>
            <a:r>
              <a:rPr lang="fr-FR" sz="2000" dirty="0"/>
              <a:t>Tous les individus ne vieillissent pas de la même façon, ni à la même vitesse</a:t>
            </a:r>
            <a:r>
              <a:rPr lang="fr-FR" sz="2000" baseline="30000" dirty="0"/>
              <a:t>1</a:t>
            </a:r>
            <a:r>
              <a:rPr lang="fr-FR" sz="2000" dirty="0"/>
              <a:t> </a:t>
            </a:r>
          </a:p>
          <a:p>
            <a:pPr>
              <a:buClr>
                <a:srgbClr val="007BC3"/>
              </a:buClr>
            </a:pPr>
            <a:r>
              <a:rPr lang="fr-FR" sz="2000" b="1" dirty="0"/>
              <a:t>Grande variabilité de l’espérance de vie </a:t>
            </a:r>
            <a:r>
              <a:rPr lang="fr-FR" sz="2000" dirty="0"/>
              <a:t>à l’intérieur de chacun des groupes d’âge</a:t>
            </a:r>
            <a:r>
              <a:rPr lang="fr-FR" sz="2000" baseline="30000" dirty="0"/>
              <a:t>2</a:t>
            </a:r>
          </a:p>
        </p:txBody>
      </p:sp>
      <p:graphicFrame>
        <p:nvGraphicFramePr>
          <p:cNvPr id="4" name="Tableau 3"/>
          <p:cNvGraphicFramePr>
            <a:graphicFrameLocks noGrp="1"/>
          </p:cNvGraphicFramePr>
          <p:nvPr>
            <p:extLst>
              <p:ext uri="{D42A27DB-BD31-4B8C-83A1-F6EECF244321}">
                <p14:modId xmlns:p14="http://schemas.microsoft.com/office/powerpoint/2010/main" val="1793060081"/>
              </p:ext>
            </p:extLst>
          </p:nvPr>
        </p:nvGraphicFramePr>
        <p:xfrm>
          <a:off x="1098452" y="3257497"/>
          <a:ext cx="6946611" cy="2392842"/>
        </p:xfrm>
        <a:graphic>
          <a:graphicData uri="http://schemas.openxmlformats.org/drawingml/2006/table">
            <a:tbl>
              <a:tblPr firstRow="1" bandRow="1">
                <a:tableStyleId>{5940675A-B579-460E-94D1-54222C63F5DA}</a:tableStyleId>
              </a:tblPr>
              <a:tblGrid>
                <a:gridCol w="1275393">
                  <a:extLst>
                    <a:ext uri="{9D8B030D-6E8A-4147-A177-3AD203B41FA5}">
                      <a16:colId xmlns:a16="http://schemas.microsoft.com/office/drawing/2014/main" val="20000"/>
                    </a:ext>
                  </a:extLst>
                </a:gridCol>
                <a:gridCol w="1949071">
                  <a:extLst>
                    <a:ext uri="{9D8B030D-6E8A-4147-A177-3AD203B41FA5}">
                      <a16:colId xmlns:a16="http://schemas.microsoft.com/office/drawing/2014/main" val="20001"/>
                    </a:ext>
                  </a:extLst>
                </a:gridCol>
                <a:gridCol w="1985494">
                  <a:extLst>
                    <a:ext uri="{9D8B030D-6E8A-4147-A177-3AD203B41FA5}">
                      <a16:colId xmlns:a16="http://schemas.microsoft.com/office/drawing/2014/main" val="20002"/>
                    </a:ext>
                  </a:extLst>
                </a:gridCol>
                <a:gridCol w="1736653">
                  <a:extLst>
                    <a:ext uri="{9D8B030D-6E8A-4147-A177-3AD203B41FA5}">
                      <a16:colId xmlns:a16="http://schemas.microsoft.com/office/drawing/2014/main" val="20003"/>
                    </a:ext>
                  </a:extLst>
                </a:gridCol>
              </a:tblGrid>
              <a:tr h="538642">
                <a:tc>
                  <a:txBody>
                    <a:bodyPr/>
                    <a:lstStyle/>
                    <a:p>
                      <a:endParaRPr lang="fr-FR" sz="1600" dirty="0">
                        <a:latin typeface="Arial" charset="0"/>
                        <a:ea typeface="Arial" charset="0"/>
                        <a:cs typeface="Arial" charset="0"/>
                      </a:endParaRPr>
                    </a:p>
                  </a:txBody>
                  <a:tcPr>
                    <a:lnL w="12700" cmpd="sng">
                      <a:noFill/>
                    </a:lnL>
                    <a:lnT w="12700" cmpd="sng">
                      <a:noFill/>
                    </a:lnT>
                    <a:noFill/>
                  </a:tcPr>
                </a:tc>
                <a:tc>
                  <a:txBody>
                    <a:bodyPr/>
                    <a:lstStyle/>
                    <a:p>
                      <a:pPr algn="ctr"/>
                      <a:r>
                        <a:rPr lang="fr-FR" sz="1400" b="1" dirty="0">
                          <a:solidFill>
                            <a:schemeClr val="bg1"/>
                          </a:solidFill>
                          <a:latin typeface="Arial" charset="0"/>
                          <a:ea typeface="Arial" charset="0"/>
                          <a:cs typeface="Arial" charset="0"/>
                        </a:rPr>
                        <a:t>Quartile inférieur</a:t>
                      </a:r>
                    </a:p>
                  </a:txBody>
                  <a:tcPr anchor="ctr">
                    <a:solidFill>
                      <a:srgbClr val="007BC3"/>
                    </a:solidFill>
                  </a:tcPr>
                </a:tc>
                <a:tc>
                  <a:txBody>
                    <a:bodyPr/>
                    <a:lstStyle/>
                    <a:p>
                      <a:pPr algn="ctr"/>
                      <a:r>
                        <a:rPr lang="fr-FR" sz="1400" b="1" dirty="0">
                          <a:solidFill>
                            <a:schemeClr val="bg1"/>
                          </a:solidFill>
                          <a:latin typeface="Arial" charset="0"/>
                          <a:ea typeface="Arial" charset="0"/>
                          <a:cs typeface="Arial" charset="0"/>
                        </a:rPr>
                        <a:t>Percentile médian</a:t>
                      </a:r>
                    </a:p>
                  </a:txBody>
                  <a:tcPr anchor="ctr">
                    <a:solidFill>
                      <a:srgbClr val="007BC3"/>
                    </a:solidFill>
                  </a:tcPr>
                </a:tc>
                <a:tc>
                  <a:txBody>
                    <a:bodyPr/>
                    <a:lstStyle/>
                    <a:p>
                      <a:pPr algn="ctr"/>
                      <a:r>
                        <a:rPr lang="fr-FR" sz="1400" b="1" dirty="0">
                          <a:solidFill>
                            <a:schemeClr val="bg1"/>
                          </a:solidFill>
                          <a:latin typeface="Arial" charset="0"/>
                          <a:ea typeface="Arial" charset="0"/>
                          <a:cs typeface="Arial" charset="0"/>
                        </a:rPr>
                        <a:t>Quartile supérieur</a:t>
                      </a:r>
                    </a:p>
                  </a:txBody>
                  <a:tcPr anchor="ctr">
                    <a:solidFill>
                      <a:srgbClr val="007BC3"/>
                    </a:solidFill>
                  </a:tcPr>
                </a:tc>
                <a:extLst>
                  <a:ext uri="{0D108BD9-81ED-4DB2-BD59-A6C34878D82A}">
                    <a16:rowId xmlns:a16="http://schemas.microsoft.com/office/drawing/2014/main" val="10000"/>
                  </a:ext>
                </a:extLst>
              </a:tr>
              <a:tr h="370840">
                <a:tc>
                  <a:txBody>
                    <a:bodyPr/>
                    <a:lstStyle/>
                    <a:p>
                      <a:r>
                        <a:rPr lang="fr-FR" sz="1600" b="1" dirty="0">
                          <a:solidFill>
                            <a:schemeClr val="bg1"/>
                          </a:solidFill>
                          <a:latin typeface="Arial" charset="0"/>
                          <a:ea typeface="Arial" charset="0"/>
                          <a:cs typeface="Arial" charset="0"/>
                        </a:rPr>
                        <a:t>70 ans</a:t>
                      </a:r>
                    </a:p>
                  </a:txBody>
                  <a:tcPr>
                    <a:solidFill>
                      <a:schemeClr val="tx1">
                        <a:lumMod val="50000"/>
                        <a:lumOff val="50000"/>
                      </a:schemeClr>
                    </a:solidFill>
                  </a:tcPr>
                </a:tc>
                <a:tc>
                  <a:txBody>
                    <a:bodyPr/>
                    <a:lstStyle/>
                    <a:p>
                      <a:pPr algn="ctr"/>
                      <a:r>
                        <a:rPr lang="fr-FR" sz="1400" dirty="0">
                          <a:solidFill>
                            <a:srgbClr val="595959"/>
                          </a:solidFill>
                          <a:latin typeface="Arial" charset="0"/>
                          <a:ea typeface="Arial" charset="0"/>
                          <a:cs typeface="Arial" charset="0"/>
                        </a:rPr>
                        <a:t>10 ans</a:t>
                      </a:r>
                    </a:p>
                  </a:txBody>
                  <a:tcPr anchor="ctr">
                    <a:solidFill>
                      <a:schemeClr val="bg1"/>
                    </a:solidFill>
                  </a:tcPr>
                </a:tc>
                <a:tc>
                  <a:txBody>
                    <a:bodyPr/>
                    <a:lstStyle/>
                    <a:p>
                      <a:pPr algn="ctr"/>
                      <a:r>
                        <a:rPr lang="fr-FR" sz="1400" dirty="0">
                          <a:solidFill>
                            <a:srgbClr val="595959"/>
                          </a:solidFill>
                          <a:latin typeface="Arial" charset="0"/>
                          <a:ea typeface="Arial" charset="0"/>
                          <a:cs typeface="Arial" charset="0"/>
                        </a:rPr>
                        <a:t>16 ans</a:t>
                      </a:r>
                    </a:p>
                  </a:txBody>
                  <a:tcPr anchor="ctr">
                    <a:solidFill>
                      <a:schemeClr val="bg1"/>
                    </a:solidFill>
                  </a:tcPr>
                </a:tc>
                <a:tc>
                  <a:txBody>
                    <a:bodyPr/>
                    <a:lstStyle/>
                    <a:p>
                      <a:pPr algn="ctr"/>
                      <a:r>
                        <a:rPr lang="fr-FR" sz="1400" dirty="0">
                          <a:solidFill>
                            <a:srgbClr val="595959"/>
                          </a:solidFill>
                          <a:latin typeface="Arial" charset="0"/>
                          <a:ea typeface="Arial" charset="0"/>
                          <a:cs typeface="Arial" charset="0"/>
                        </a:rPr>
                        <a:t>22 ans</a:t>
                      </a:r>
                    </a:p>
                  </a:txBody>
                  <a:tcPr anchor="ctr">
                    <a:solidFill>
                      <a:schemeClr val="bg1"/>
                    </a:solidFill>
                  </a:tcPr>
                </a:tc>
                <a:extLst>
                  <a:ext uri="{0D108BD9-81ED-4DB2-BD59-A6C34878D82A}">
                    <a16:rowId xmlns:a16="http://schemas.microsoft.com/office/drawing/2014/main" val="10001"/>
                  </a:ext>
                </a:extLst>
              </a:tr>
              <a:tr h="370840">
                <a:tc>
                  <a:txBody>
                    <a:bodyPr/>
                    <a:lstStyle/>
                    <a:p>
                      <a:r>
                        <a:rPr lang="fr-FR" sz="1600" b="1" dirty="0">
                          <a:solidFill>
                            <a:schemeClr val="bg1"/>
                          </a:solidFill>
                          <a:latin typeface="Arial" charset="0"/>
                          <a:ea typeface="Arial" charset="0"/>
                          <a:cs typeface="Arial" charset="0"/>
                        </a:rPr>
                        <a:t>75 ans</a:t>
                      </a:r>
                    </a:p>
                  </a:txBody>
                  <a:tcPr>
                    <a:solidFill>
                      <a:schemeClr val="tx1">
                        <a:lumMod val="50000"/>
                        <a:lumOff val="50000"/>
                      </a:schemeClr>
                    </a:solidFill>
                  </a:tcPr>
                </a:tc>
                <a:tc>
                  <a:txBody>
                    <a:bodyPr/>
                    <a:lstStyle/>
                    <a:p>
                      <a:pPr algn="ctr"/>
                      <a:r>
                        <a:rPr lang="fr-FR" sz="1400" dirty="0">
                          <a:solidFill>
                            <a:srgbClr val="595959"/>
                          </a:solidFill>
                          <a:latin typeface="Arial" charset="0"/>
                          <a:ea typeface="Arial" charset="0"/>
                          <a:cs typeface="Arial" charset="0"/>
                        </a:rPr>
                        <a:t>7 ans</a:t>
                      </a:r>
                    </a:p>
                  </a:txBody>
                  <a:tcPr anchor="ctr">
                    <a:solidFill>
                      <a:schemeClr val="bg1"/>
                    </a:solidFill>
                  </a:tcPr>
                </a:tc>
                <a:tc>
                  <a:txBody>
                    <a:bodyPr/>
                    <a:lstStyle/>
                    <a:p>
                      <a:pPr algn="ctr"/>
                      <a:r>
                        <a:rPr lang="fr-FR" sz="1400" dirty="0">
                          <a:solidFill>
                            <a:srgbClr val="595959"/>
                          </a:solidFill>
                          <a:latin typeface="Arial" charset="0"/>
                          <a:ea typeface="Arial" charset="0"/>
                          <a:cs typeface="Arial" charset="0"/>
                        </a:rPr>
                        <a:t>13 ans</a:t>
                      </a:r>
                    </a:p>
                  </a:txBody>
                  <a:tcPr anchor="ctr">
                    <a:solidFill>
                      <a:schemeClr val="bg1"/>
                    </a:solidFill>
                  </a:tcPr>
                </a:tc>
                <a:tc>
                  <a:txBody>
                    <a:bodyPr/>
                    <a:lstStyle/>
                    <a:p>
                      <a:pPr algn="ctr"/>
                      <a:r>
                        <a:rPr lang="fr-FR" sz="1400" dirty="0">
                          <a:solidFill>
                            <a:srgbClr val="595959"/>
                          </a:solidFill>
                          <a:latin typeface="Arial" charset="0"/>
                          <a:ea typeface="Arial" charset="0"/>
                          <a:cs typeface="Arial" charset="0"/>
                        </a:rPr>
                        <a:t>17 ans</a:t>
                      </a:r>
                    </a:p>
                  </a:txBody>
                  <a:tcPr anchor="ctr">
                    <a:solidFill>
                      <a:schemeClr val="bg1"/>
                    </a:solidFill>
                  </a:tcPr>
                </a:tc>
                <a:extLst>
                  <a:ext uri="{0D108BD9-81ED-4DB2-BD59-A6C34878D82A}">
                    <a16:rowId xmlns:a16="http://schemas.microsoft.com/office/drawing/2014/main" val="10002"/>
                  </a:ext>
                </a:extLst>
              </a:tr>
              <a:tr h="370840">
                <a:tc>
                  <a:txBody>
                    <a:bodyPr/>
                    <a:lstStyle/>
                    <a:p>
                      <a:r>
                        <a:rPr lang="fr-FR" sz="1600" b="1" dirty="0">
                          <a:solidFill>
                            <a:schemeClr val="bg1"/>
                          </a:solidFill>
                          <a:latin typeface="Arial" charset="0"/>
                          <a:ea typeface="Arial" charset="0"/>
                          <a:cs typeface="Arial" charset="0"/>
                        </a:rPr>
                        <a:t>80 ans</a:t>
                      </a:r>
                    </a:p>
                  </a:txBody>
                  <a:tcPr>
                    <a:solidFill>
                      <a:schemeClr val="tx1">
                        <a:lumMod val="50000"/>
                        <a:lumOff val="50000"/>
                      </a:schemeClr>
                    </a:solidFill>
                  </a:tcPr>
                </a:tc>
                <a:tc>
                  <a:txBody>
                    <a:bodyPr/>
                    <a:lstStyle/>
                    <a:p>
                      <a:pPr algn="ctr"/>
                      <a:r>
                        <a:rPr lang="fr-FR" sz="1400" dirty="0">
                          <a:solidFill>
                            <a:srgbClr val="595959"/>
                          </a:solidFill>
                          <a:latin typeface="Arial" charset="0"/>
                          <a:ea typeface="Arial" charset="0"/>
                          <a:cs typeface="Arial" charset="0"/>
                        </a:rPr>
                        <a:t>5 ans</a:t>
                      </a:r>
                    </a:p>
                  </a:txBody>
                  <a:tcPr anchor="ctr">
                    <a:solidFill>
                      <a:schemeClr val="bg1"/>
                    </a:solidFill>
                  </a:tcPr>
                </a:tc>
                <a:tc>
                  <a:txBody>
                    <a:bodyPr/>
                    <a:lstStyle/>
                    <a:p>
                      <a:pPr algn="ctr"/>
                      <a:r>
                        <a:rPr lang="fr-FR" sz="1400" dirty="0">
                          <a:solidFill>
                            <a:srgbClr val="595959"/>
                          </a:solidFill>
                          <a:latin typeface="Arial" charset="0"/>
                          <a:ea typeface="Arial" charset="0"/>
                          <a:cs typeface="Arial" charset="0"/>
                        </a:rPr>
                        <a:t>10 ans</a:t>
                      </a:r>
                    </a:p>
                  </a:txBody>
                  <a:tcPr anchor="ctr">
                    <a:solidFill>
                      <a:schemeClr val="bg1"/>
                    </a:solidFill>
                  </a:tcPr>
                </a:tc>
                <a:tc>
                  <a:txBody>
                    <a:bodyPr/>
                    <a:lstStyle/>
                    <a:p>
                      <a:pPr algn="ctr"/>
                      <a:r>
                        <a:rPr lang="fr-FR" sz="1400" dirty="0">
                          <a:solidFill>
                            <a:srgbClr val="595959"/>
                          </a:solidFill>
                          <a:latin typeface="Arial" charset="0"/>
                          <a:ea typeface="Arial" charset="0"/>
                          <a:cs typeface="Arial" charset="0"/>
                        </a:rPr>
                        <a:t>13 ans</a:t>
                      </a:r>
                    </a:p>
                  </a:txBody>
                  <a:tcPr anchor="ctr">
                    <a:solidFill>
                      <a:schemeClr val="bg1"/>
                    </a:solidFill>
                  </a:tcPr>
                </a:tc>
                <a:extLst>
                  <a:ext uri="{0D108BD9-81ED-4DB2-BD59-A6C34878D82A}">
                    <a16:rowId xmlns:a16="http://schemas.microsoft.com/office/drawing/2014/main" val="10003"/>
                  </a:ext>
                </a:extLst>
              </a:tr>
              <a:tr h="370840">
                <a:tc>
                  <a:txBody>
                    <a:bodyPr/>
                    <a:lstStyle/>
                    <a:p>
                      <a:r>
                        <a:rPr lang="fr-FR" sz="1600" b="1" dirty="0">
                          <a:solidFill>
                            <a:schemeClr val="bg1"/>
                          </a:solidFill>
                          <a:latin typeface="Arial" charset="0"/>
                          <a:ea typeface="Arial" charset="0"/>
                          <a:cs typeface="Arial" charset="0"/>
                        </a:rPr>
                        <a:t>85 ans</a:t>
                      </a:r>
                    </a:p>
                  </a:txBody>
                  <a:tcPr>
                    <a:solidFill>
                      <a:schemeClr val="tx1">
                        <a:lumMod val="50000"/>
                        <a:lumOff val="50000"/>
                      </a:schemeClr>
                    </a:solidFill>
                  </a:tcPr>
                </a:tc>
                <a:tc>
                  <a:txBody>
                    <a:bodyPr/>
                    <a:lstStyle/>
                    <a:p>
                      <a:pPr algn="ctr"/>
                      <a:r>
                        <a:rPr lang="fr-FR" sz="1400" dirty="0">
                          <a:solidFill>
                            <a:srgbClr val="595959"/>
                          </a:solidFill>
                          <a:latin typeface="Arial" charset="0"/>
                          <a:ea typeface="Arial" charset="0"/>
                          <a:cs typeface="Arial" charset="0"/>
                        </a:rPr>
                        <a:t>3 ans</a:t>
                      </a:r>
                    </a:p>
                  </a:txBody>
                  <a:tcPr anchor="ctr">
                    <a:solidFill>
                      <a:schemeClr val="bg1"/>
                    </a:solidFill>
                  </a:tcPr>
                </a:tc>
                <a:tc>
                  <a:txBody>
                    <a:bodyPr/>
                    <a:lstStyle/>
                    <a:p>
                      <a:pPr algn="ctr"/>
                      <a:r>
                        <a:rPr lang="fr-FR" sz="1400" dirty="0">
                          <a:solidFill>
                            <a:srgbClr val="595959"/>
                          </a:solidFill>
                          <a:latin typeface="Arial" charset="0"/>
                          <a:ea typeface="Arial" charset="0"/>
                          <a:cs typeface="Arial" charset="0"/>
                        </a:rPr>
                        <a:t>7 ans</a:t>
                      </a:r>
                    </a:p>
                  </a:txBody>
                  <a:tcPr anchor="ctr">
                    <a:solidFill>
                      <a:schemeClr val="bg1"/>
                    </a:solidFill>
                  </a:tcPr>
                </a:tc>
                <a:tc>
                  <a:txBody>
                    <a:bodyPr/>
                    <a:lstStyle/>
                    <a:p>
                      <a:pPr algn="ctr"/>
                      <a:r>
                        <a:rPr lang="fr-FR" sz="1400" dirty="0">
                          <a:solidFill>
                            <a:srgbClr val="595959"/>
                          </a:solidFill>
                          <a:latin typeface="Arial" charset="0"/>
                          <a:ea typeface="Arial" charset="0"/>
                          <a:cs typeface="Arial" charset="0"/>
                        </a:rPr>
                        <a:t>10 ans</a:t>
                      </a:r>
                    </a:p>
                  </a:txBody>
                  <a:tcPr anchor="ctr">
                    <a:solidFill>
                      <a:schemeClr val="bg1"/>
                    </a:solidFill>
                  </a:tcPr>
                </a:tc>
                <a:extLst>
                  <a:ext uri="{0D108BD9-81ED-4DB2-BD59-A6C34878D82A}">
                    <a16:rowId xmlns:a16="http://schemas.microsoft.com/office/drawing/2014/main" val="10004"/>
                  </a:ext>
                </a:extLst>
              </a:tr>
              <a:tr h="370840">
                <a:tc>
                  <a:txBody>
                    <a:bodyPr/>
                    <a:lstStyle/>
                    <a:p>
                      <a:r>
                        <a:rPr lang="fr-FR" sz="1600" b="1" dirty="0">
                          <a:solidFill>
                            <a:schemeClr val="bg1"/>
                          </a:solidFill>
                          <a:latin typeface="Arial" charset="0"/>
                          <a:ea typeface="Arial" charset="0"/>
                          <a:cs typeface="Arial" charset="0"/>
                        </a:rPr>
                        <a:t>90 ans</a:t>
                      </a:r>
                    </a:p>
                  </a:txBody>
                  <a:tcPr>
                    <a:solidFill>
                      <a:schemeClr val="tx1">
                        <a:lumMod val="50000"/>
                        <a:lumOff val="50000"/>
                      </a:schemeClr>
                    </a:solidFill>
                  </a:tcPr>
                </a:tc>
                <a:tc>
                  <a:txBody>
                    <a:bodyPr/>
                    <a:lstStyle/>
                    <a:p>
                      <a:pPr algn="ctr"/>
                      <a:r>
                        <a:rPr lang="fr-FR" sz="1400" dirty="0">
                          <a:solidFill>
                            <a:srgbClr val="595959"/>
                          </a:solidFill>
                          <a:latin typeface="Arial" charset="0"/>
                          <a:ea typeface="Arial" charset="0"/>
                          <a:cs typeface="Arial" charset="0"/>
                        </a:rPr>
                        <a:t>2 ans</a:t>
                      </a:r>
                    </a:p>
                  </a:txBody>
                  <a:tcPr anchor="ctr">
                    <a:solidFill>
                      <a:schemeClr val="bg1"/>
                    </a:solidFill>
                  </a:tcPr>
                </a:tc>
                <a:tc>
                  <a:txBody>
                    <a:bodyPr/>
                    <a:lstStyle/>
                    <a:p>
                      <a:pPr algn="ctr"/>
                      <a:r>
                        <a:rPr lang="fr-FR" sz="1400" dirty="0">
                          <a:solidFill>
                            <a:srgbClr val="595959"/>
                          </a:solidFill>
                          <a:latin typeface="Arial" charset="0"/>
                          <a:ea typeface="Arial" charset="0"/>
                          <a:cs typeface="Arial" charset="0"/>
                        </a:rPr>
                        <a:t>5 ans</a:t>
                      </a:r>
                    </a:p>
                  </a:txBody>
                  <a:tcPr anchor="ctr">
                    <a:solidFill>
                      <a:schemeClr val="bg1"/>
                    </a:solidFill>
                  </a:tcPr>
                </a:tc>
                <a:tc>
                  <a:txBody>
                    <a:bodyPr/>
                    <a:lstStyle/>
                    <a:p>
                      <a:pPr algn="ctr"/>
                      <a:r>
                        <a:rPr lang="fr-FR" sz="1400" dirty="0">
                          <a:solidFill>
                            <a:srgbClr val="595959"/>
                          </a:solidFill>
                          <a:latin typeface="Arial" charset="0"/>
                          <a:ea typeface="Arial" charset="0"/>
                          <a:cs typeface="Arial" charset="0"/>
                        </a:rPr>
                        <a:t>7 ans</a:t>
                      </a:r>
                    </a:p>
                  </a:txBody>
                  <a:tcPr anchor="ctr">
                    <a:solidFill>
                      <a:schemeClr val="bg1"/>
                    </a:solidFill>
                  </a:tcPr>
                </a:tc>
                <a:extLst>
                  <a:ext uri="{0D108BD9-81ED-4DB2-BD59-A6C34878D82A}">
                    <a16:rowId xmlns:a16="http://schemas.microsoft.com/office/drawing/2014/main" val="10005"/>
                  </a:ext>
                </a:extLst>
              </a:tr>
            </a:tbl>
          </a:graphicData>
        </a:graphic>
      </p:graphicFrame>
      <p:sp>
        <p:nvSpPr>
          <p:cNvPr id="6" name="ZoneTexte 5"/>
          <p:cNvSpPr txBox="1"/>
          <p:nvPr/>
        </p:nvSpPr>
        <p:spPr>
          <a:xfrm>
            <a:off x="8305367" y="4848850"/>
            <a:ext cx="3333559" cy="938719"/>
          </a:xfrm>
          <a:prstGeom prst="rect">
            <a:avLst/>
          </a:prstGeom>
          <a:noFill/>
        </p:spPr>
        <p:txBody>
          <a:bodyPr wrap="square" rtlCol="0">
            <a:spAutoFit/>
          </a:bodyPr>
          <a:lstStyle/>
          <a:p>
            <a:r>
              <a:rPr lang="fr-FR" sz="1100" i="1" u="sng" dirty="0">
                <a:latin typeface="Arial" charset="0"/>
                <a:ea typeface="Arial" charset="0"/>
                <a:cs typeface="Arial" charset="0"/>
              </a:rPr>
              <a:t>Exemple de lecture :</a:t>
            </a:r>
          </a:p>
          <a:p>
            <a:r>
              <a:rPr lang="fr-FR" sz="1100" i="1" dirty="0">
                <a:latin typeface="Arial" charset="0"/>
                <a:ea typeface="Arial" charset="0"/>
                <a:cs typeface="Arial" charset="0"/>
              </a:rPr>
              <a:t>Si l’espérance de vie médiane d’une femme de 75 ans est de 13 ans, pour un quart d’entres elles, elle est de 17 ans alors qu’elle est de 7 ans pour l’autre quart</a:t>
            </a:r>
          </a:p>
        </p:txBody>
      </p:sp>
      <p:sp>
        <p:nvSpPr>
          <p:cNvPr id="7" name="Rectangle 6"/>
          <p:cNvSpPr/>
          <p:nvPr/>
        </p:nvSpPr>
        <p:spPr>
          <a:xfrm>
            <a:off x="1098452" y="2597229"/>
            <a:ext cx="6946611" cy="492443"/>
          </a:xfrm>
          <a:prstGeom prst="rect">
            <a:avLst/>
          </a:prstGeom>
          <a:solidFill>
            <a:srgbClr val="007BC3"/>
          </a:solidFill>
        </p:spPr>
        <p:txBody>
          <a:bodyPr wrap="square">
            <a:spAutoFit/>
          </a:bodyPr>
          <a:lstStyle/>
          <a:p>
            <a:pPr algn="ctr"/>
            <a:r>
              <a:rPr lang="fr-FR" sz="1400" b="1" dirty="0">
                <a:solidFill>
                  <a:schemeClr val="bg1"/>
                </a:solidFill>
                <a:latin typeface="Arial" charset="0"/>
                <a:ea typeface="Arial" charset="0"/>
                <a:cs typeface="Arial" charset="0"/>
              </a:rPr>
              <a:t>Espérance de vie chez les femmes en fonction de l’âge</a:t>
            </a:r>
            <a:r>
              <a:rPr lang="fr-FR" sz="1400" b="1" baseline="30000" dirty="0">
                <a:solidFill>
                  <a:schemeClr val="bg1"/>
                </a:solidFill>
                <a:latin typeface="Arial" charset="0"/>
                <a:ea typeface="Arial" charset="0"/>
                <a:cs typeface="Arial" charset="0"/>
              </a:rPr>
              <a:t>2</a:t>
            </a:r>
          </a:p>
          <a:p>
            <a:pPr algn="ctr"/>
            <a:r>
              <a:rPr lang="fr-FR" sz="1200" dirty="0">
                <a:solidFill>
                  <a:schemeClr val="bg1"/>
                </a:solidFill>
                <a:latin typeface="Arial" charset="0"/>
                <a:ea typeface="Arial" charset="0"/>
                <a:cs typeface="Arial" charset="0"/>
              </a:rPr>
              <a:t>(données du National Center for </a:t>
            </a:r>
            <a:r>
              <a:rPr lang="fr-FR" sz="1200" dirty="0" err="1">
                <a:solidFill>
                  <a:schemeClr val="bg1"/>
                </a:solidFill>
                <a:latin typeface="Arial" charset="0"/>
                <a:ea typeface="Arial" charset="0"/>
                <a:cs typeface="Arial" charset="0"/>
              </a:rPr>
              <a:t>Health</a:t>
            </a:r>
            <a:r>
              <a:rPr lang="fr-FR" sz="1200" dirty="0">
                <a:solidFill>
                  <a:schemeClr val="bg1"/>
                </a:solidFill>
                <a:latin typeface="Arial" charset="0"/>
                <a:ea typeface="Arial" charset="0"/>
                <a:cs typeface="Arial" charset="0"/>
              </a:rPr>
              <a:t> </a:t>
            </a:r>
            <a:r>
              <a:rPr lang="fr-FR" sz="1200" dirty="0" err="1">
                <a:solidFill>
                  <a:schemeClr val="bg1"/>
                </a:solidFill>
                <a:latin typeface="Arial" charset="0"/>
                <a:ea typeface="Arial" charset="0"/>
                <a:cs typeface="Arial" charset="0"/>
              </a:rPr>
              <a:t>Statistics</a:t>
            </a:r>
            <a:r>
              <a:rPr lang="fr-FR" sz="1200" dirty="0">
                <a:solidFill>
                  <a:schemeClr val="bg1"/>
                </a:solidFill>
                <a:latin typeface="Arial" charset="0"/>
                <a:ea typeface="Arial" charset="0"/>
                <a:cs typeface="Arial" charset="0"/>
              </a:rPr>
              <a:t>. Life Tables of the United States 2008)</a:t>
            </a:r>
          </a:p>
        </p:txBody>
      </p:sp>
      <p:sp>
        <p:nvSpPr>
          <p:cNvPr id="12" name="Flèche droite à entaille 11"/>
          <p:cNvSpPr/>
          <p:nvPr/>
        </p:nvSpPr>
        <p:spPr>
          <a:xfrm>
            <a:off x="7813408" y="3693695"/>
            <a:ext cx="1620386" cy="734141"/>
          </a:xfrm>
          <a:prstGeom prst="notchedRightArrow">
            <a:avLst>
              <a:gd name="adj1" fmla="val 85261"/>
              <a:gd name="adj2" fmla="val 1473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7769358" y="3810206"/>
            <a:ext cx="1708485" cy="477054"/>
          </a:xfrm>
          <a:prstGeom prst="rect">
            <a:avLst/>
          </a:prstGeom>
          <a:noFill/>
        </p:spPr>
        <p:txBody>
          <a:bodyPr wrap="square" rtlCol="0">
            <a:spAutoFit/>
          </a:bodyPr>
          <a:lstStyle/>
          <a:p>
            <a:pPr algn="ctr"/>
            <a:r>
              <a:rPr lang="fr-FR" sz="1400" b="1" dirty="0">
                <a:solidFill>
                  <a:schemeClr val="bg1"/>
                </a:solidFill>
                <a:latin typeface="Arial" charset="0"/>
                <a:ea typeface="Arial" charset="0"/>
                <a:cs typeface="Arial" charset="0"/>
              </a:rPr>
              <a:t>58% </a:t>
            </a:r>
          </a:p>
          <a:p>
            <a:pPr algn="ctr"/>
            <a:r>
              <a:rPr lang="fr-FR" sz="1050" b="1" dirty="0">
                <a:solidFill>
                  <a:schemeClr val="bg1"/>
                </a:solidFill>
                <a:latin typeface="Arial" charset="0"/>
                <a:ea typeface="Arial" charset="0"/>
                <a:cs typeface="Arial" charset="0"/>
              </a:rPr>
              <a:t>âgées de 50 à 74 ans</a:t>
            </a:r>
            <a:r>
              <a:rPr lang="fr-FR" sz="1050" b="1" baseline="30000" dirty="0">
                <a:solidFill>
                  <a:schemeClr val="bg1"/>
                </a:solidFill>
                <a:latin typeface="Arial" charset="0"/>
                <a:ea typeface="Arial" charset="0"/>
                <a:cs typeface="Arial" charset="0"/>
              </a:rPr>
              <a:t>3</a:t>
            </a:r>
          </a:p>
        </p:txBody>
      </p:sp>
      <p:sp>
        <p:nvSpPr>
          <p:cNvPr id="13" name="Légende encadrée avec une bordure 1 12"/>
          <p:cNvSpPr/>
          <p:nvPr/>
        </p:nvSpPr>
        <p:spPr>
          <a:xfrm>
            <a:off x="9477843" y="2293343"/>
            <a:ext cx="2372781" cy="1353201"/>
          </a:xfrm>
          <a:prstGeom prst="accentBorderCallout1">
            <a:avLst>
              <a:gd name="adj1" fmla="val 86323"/>
              <a:gd name="adj2" fmla="val -2755"/>
              <a:gd name="adj3" fmla="val 114278"/>
              <a:gd name="adj4" fmla="val -19572"/>
            </a:avLst>
          </a:prstGeom>
          <a:solidFill>
            <a:srgbClr val="0094CC"/>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9460298" y="2409636"/>
            <a:ext cx="2416831" cy="1061829"/>
          </a:xfrm>
          <a:prstGeom prst="rect">
            <a:avLst/>
          </a:prstGeom>
        </p:spPr>
        <p:txBody>
          <a:bodyPr wrap="square">
            <a:spAutoFit/>
          </a:bodyPr>
          <a:lstStyle/>
          <a:p>
            <a:pPr algn="ctr"/>
            <a:r>
              <a:rPr lang="fr-FR" sz="1200" b="1" dirty="0">
                <a:solidFill>
                  <a:schemeClr val="bg1"/>
                </a:solidFill>
                <a:latin typeface="Arial" charset="0"/>
                <a:cs typeface="Arial" charset="0"/>
              </a:rPr>
              <a:t>Près de </a:t>
            </a:r>
            <a:r>
              <a:rPr lang="fr-FR" sz="2800" b="1" dirty="0">
                <a:solidFill>
                  <a:schemeClr val="bg1"/>
                </a:solidFill>
                <a:latin typeface="Arial" charset="0"/>
                <a:ea typeface="Arial" charset="0"/>
                <a:cs typeface="Arial" charset="0"/>
              </a:rPr>
              <a:t>50%</a:t>
            </a:r>
          </a:p>
          <a:p>
            <a:pPr algn="ctr"/>
            <a:r>
              <a:rPr lang="fr-FR" sz="1200" b="1" dirty="0">
                <a:solidFill>
                  <a:schemeClr val="bg1"/>
                </a:solidFill>
                <a:latin typeface="Arial" charset="0"/>
                <a:ea typeface="Arial" charset="0"/>
                <a:cs typeface="Arial" charset="0"/>
              </a:rPr>
              <a:t>des cancers du sein </a:t>
            </a:r>
          </a:p>
          <a:p>
            <a:pPr algn="ctr"/>
            <a:r>
              <a:rPr lang="fr-FR" sz="1200" b="1" dirty="0">
                <a:solidFill>
                  <a:schemeClr val="bg1"/>
                </a:solidFill>
                <a:latin typeface="Arial" charset="0"/>
                <a:ea typeface="Arial" charset="0"/>
                <a:cs typeface="Arial" charset="0"/>
              </a:rPr>
              <a:t>concernent la </a:t>
            </a:r>
            <a:r>
              <a:rPr lang="fr-FR" sz="1200" b="1" dirty="0">
                <a:latin typeface="Arial" charset="0"/>
                <a:ea typeface="Arial" charset="0"/>
                <a:cs typeface="Arial" charset="0"/>
              </a:rPr>
              <a:t>femme ≥ 65 ans</a:t>
            </a:r>
            <a:r>
              <a:rPr lang="fr-FR" sz="1200" b="1" baseline="30000" dirty="0">
                <a:solidFill>
                  <a:schemeClr val="bg1"/>
                </a:solidFill>
                <a:latin typeface="Arial" charset="0"/>
                <a:ea typeface="Arial" charset="0"/>
                <a:cs typeface="Arial" charset="0"/>
              </a:rPr>
              <a:t>3</a:t>
            </a:r>
          </a:p>
          <a:p>
            <a:pPr algn="ctr"/>
            <a:r>
              <a:rPr lang="fr-FR" sz="1100" dirty="0">
                <a:solidFill>
                  <a:schemeClr val="bg1"/>
                </a:solidFill>
                <a:latin typeface="Arial" charset="0"/>
                <a:ea typeface="Arial" charset="0"/>
                <a:cs typeface="Arial" charset="0"/>
              </a:rPr>
              <a:t>(en France en 2017</a:t>
            </a:r>
            <a:r>
              <a:rPr lang="fr-FR" sz="1050" dirty="0">
                <a:solidFill>
                  <a:schemeClr val="bg1"/>
                </a:solidFill>
                <a:latin typeface="Arial" charset="0"/>
                <a:ea typeface="Arial" charset="0"/>
                <a:cs typeface="Arial" charset="0"/>
              </a:rPr>
              <a:t>)</a:t>
            </a:r>
            <a:endParaRPr lang="fr-FR"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82481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580640" y="3004867"/>
            <a:ext cx="5339948" cy="260074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p:cNvSpPr/>
          <p:nvPr/>
        </p:nvSpPr>
        <p:spPr>
          <a:xfrm>
            <a:off x="641550" y="3118448"/>
            <a:ext cx="5218127" cy="307777"/>
          </a:xfrm>
          <a:prstGeom prst="rect">
            <a:avLst/>
          </a:prstGeom>
          <a:solidFill>
            <a:srgbClr val="007BC3"/>
          </a:solidFill>
        </p:spPr>
        <p:txBody>
          <a:bodyPr wrap="square">
            <a:spAutoFit/>
          </a:bodyPr>
          <a:lstStyle/>
          <a:p>
            <a:pPr algn="ctr"/>
            <a:r>
              <a:rPr lang="fr-FR" sz="1400" b="1" dirty="0">
                <a:solidFill>
                  <a:schemeClr val="bg1"/>
                </a:solidFill>
                <a:latin typeface="Arial" charset="0"/>
                <a:ea typeface="Arial" charset="0"/>
                <a:cs typeface="Arial" charset="0"/>
              </a:rPr>
              <a:t>Incidence du CSM au diagnostic en fonction de l’âge</a:t>
            </a:r>
            <a:r>
              <a:rPr lang="fr-FR" sz="1400" b="1" baseline="30000" dirty="0">
                <a:solidFill>
                  <a:schemeClr val="bg1"/>
                </a:solidFill>
                <a:latin typeface="Arial" charset="0"/>
                <a:ea typeface="Arial" charset="0"/>
                <a:cs typeface="Arial" charset="0"/>
              </a:rPr>
              <a:t>5</a:t>
            </a:r>
            <a:endParaRPr lang="fr-FR" sz="1200" baseline="30000" dirty="0">
              <a:solidFill>
                <a:schemeClr val="bg1"/>
              </a:solidFill>
              <a:latin typeface="Arial" charset="0"/>
              <a:ea typeface="Arial" charset="0"/>
              <a:cs typeface="Arial" charset="0"/>
            </a:endParaRPr>
          </a:p>
        </p:txBody>
      </p:sp>
      <p:sp>
        <p:nvSpPr>
          <p:cNvPr id="2" name="Titre 1"/>
          <p:cNvSpPr>
            <a:spLocks noGrp="1"/>
          </p:cNvSpPr>
          <p:nvPr>
            <p:ph type="title"/>
          </p:nvPr>
        </p:nvSpPr>
        <p:spPr/>
        <p:txBody>
          <a:bodyPr>
            <a:noAutofit/>
          </a:bodyPr>
          <a:lstStyle/>
          <a:p>
            <a:r>
              <a:rPr lang="fr-FR" sz="3200" b="1" dirty="0">
                <a:solidFill>
                  <a:srgbClr val="0070C0"/>
                </a:solidFill>
              </a:rPr>
              <a:t>Cancer du sein de la personne âgée </a:t>
            </a:r>
            <a:br>
              <a:rPr lang="fr-FR" sz="3200" b="1" dirty="0">
                <a:solidFill>
                  <a:srgbClr val="0070C0"/>
                </a:solidFill>
              </a:rPr>
            </a:br>
            <a:r>
              <a:rPr lang="fr-FR" sz="2800" dirty="0"/>
              <a:t>potentiellement aussi agressif que chez la femme plus jeune</a:t>
            </a:r>
            <a:r>
              <a:rPr lang="fr-FR" sz="2800" baseline="30000" dirty="0"/>
              <a:t>4</a:t>
            </a:r>
            <a:endParaRPr lang="fr-FR" sz="3200" baseline="30000" dirty="0"/>
          </a:p>
        </p:txBody>
      </p:sp>
      <p:sp>
        <p:nvSpPr>
          <p:cNvPr id="3" name="Espace réservé du contenu 2"/>
          <p:cNvSpPr>
            <a:spLocks noGrp="1"/>
          </p:cNvSpPr>
          <p:nvPr>
            <p:ph idx="1"/>
          </p:nvPr>
        </p:nvSpPr>
        <p:spPr>
          <a:xfrm>
            <a:off x="580641" y="1414519"/>
            <a:ext cx="11058286" cy="939914"/>
          </a:xfrm>
        </p:spPr>
        <p:txBody>
          <a:bodyPr>
            <a:normAutofit/>
          </a:bodyPr>
          <a:lstStyle/>
          <a:p>
            <a:pPr marL="0" indent="0">
              <a:buClr>
                <a:srgbClr val="007BC3"/>
              </a:buClr>
              <a:buNone/>
            </a:pPr>
            <a:r>
              <a:rPr lang="fr-FR" sz="1600" b="1" dirty="0"/>
              <a:t>Perception qui a longtemps prévalu - </a:t>
            </a:r>
            <a:r>
              <a:rPr lang="fr-FR" sz="1600" dirty="0"/>
              <a:t>Le cancer du sein de la personne âgée est relativement indolent et peu agressif : tumeur de plus bas grade, envahissement ganglionnaire moins fréquent, récepteurs hormonaux plus fréquemment positifs (par rapport à la population plus jeune)</a:t>
            </a:r>
            <a:r>
              <a:rPr lang="fr-FR" sz="1600" baseline="30000" dirty="0"/>
              <a:t>4</a:t>
            </a:r>
          </a:p>
        </p:txBody>
      </p:sp>
      <p:sp>
        <p:nvSpPr>
          <p:cNvPr id="6" name="ZoneTexte 5"/>
          <p:cNvSpPr txBox="1"/>
          <p:nvPr/>
        </p:nvSpPr>
        <p:spPr>
          <a:xfrm>
            <a:off x="8352317" y="6547849"/>
            <a:ext cx="3719367" cy="246221"/>
          </a:xfrm>
          <a:prstGeom prst="rect">
            <a:avLst/>
          </a:prstGeom>
          <a:noFill/>
        </p:spPr>
        <p:txBody>
          <a:bodyPr wrap="square" rtlCol="0">
            <a:spAutoFit/>
          </a:bodyPr>
          <a:lstStyle/>
          <a:p>
            <a:pPr algn="r"/>
            <a:r>
              <a:rPr lang="fr-FR" sz="1000" b="1" i="1">
                <a:latin typeface="Arial" charset="0"/>
                <a:ea typeface="Arial" charset="0"/>
                <a:cs typeface="Arial" charset="0"/>
              </a:rPr>
              <a:t>CSM </a:t>
            </a:r>
            <a:r>
              <a:rPr lang="fr-FR" sz="1000" b="1" i="1" dirty="0">
                <a:latin typeface="Arial" charset="0"/>
                <a:ea typeface="Arial" charset="0"/>
                <a:cs typeface="Arial" charset="0"/>
              </a:rPr>
              <a:t>: </a:t>
            </a:r>
            <a:r>
              <a:rPr lang="fr-FR" sz="1000" i="1" dirty="0">
                <a:latin typeface="Arial" charset="0"/>
                <a:ea typeface="Arial" charset="0"/>
                <a:cs typeface="Arial" charset="0"/>
              </a:rPr>
              <a:t>Cancer du Sein Métastatique</a:t>
            </a:r>
          </a:p>
        </p:txBody>
      </p:sp>
      <p:grpSp>
        <p:nvGrpSpPr>
          <p:cNvPr id="48" name="Grouper 47"/>
          <p:cNvGrpSpPr/>
          <p:nvPr/>
        </p:nvGrpSpPr>
        <p:grpSpPr>
          <a:xfrm>
            <a:off x="769256" y="3623314"/>
            <a:ext cx="4844409" cy="1843913"/>
            <a:chOff x="247351" y="4299934"/>
            <a:chExt cx="4844409" cy="1843913"/>
          </a:xfrm>
        </p:grpSpPr>
        <p:cxnSp>
          <p:nvCxnSpPr>
            <p:cNvPr id="25" name="Connecteur droit 24"/>
            <p:cNvCxnSpPr/>
            <p:nvPr/>
          </p:nvCxnSpPr>
          <p:spPr>
            <a:xfrm flipV="1">
              <a:off x="2963796" y="4324089"/>
              <a:ext cx="540" cy="147373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flipV="1">
              <a:off x="2348691" y="4309596"/>
              <a:ext cx="540" cy="147373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flipV="1">
              <a:off x="1733586" y="4314427"/>
              <a:ext cx="540" cy="147373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flipV="1">
              <a:off x="1118481" y="4319258"/>
              <a:ext cx="540" cy="147373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flipV="1">
              <a:off x="3578901" y="4304765"/>
              <a:ext cx="540" cy="147373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flipV="1">
              <a:off x="4194006" y="4328920"/>
              <a:ext cx="540" cy="147373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flipV="1">
              <a:off x="4809112" y="4299934"/>
              <a:ext cx="540" cy="147373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5" name="ZoneTexte 34"/>
            <p:cNvSpPr txBox="1"/>
            <p:nvPr/>
          </p:nvSpPr>
          <p:spPr>
            <a:xfrm>
              <a:off x="963386" y="5836070"/>
              <a:ext cx="498369" cy="307777"/>
            </a:xfrm>
            <a:prstGeom prst="rect">
              <a:avLst/>
            </a:prstGeom>
            <a:noFill/>
          </p:spPr>
          <p:txBody>
            <a:bodyPr wrap="square" rtlCol="0">
              <a:spAutoFit/>
            </a:bodyPr>
            <a:lstStyle/>
            <a:p>
              <a:r>
                <a:rPr lang="fr-FR" sz="1400" dirty="0">
                  <a:latin typeface="Arial" charset="0"/>
                  <a:ea typeface="Arial" charset="0"/>
                  <a:cs typeface="Arial" charset="0"/>
                </a:rPr>
                <a:t>0</a:t>
              </a:r>
            </a:p>
          </p:txBody>
        </p:sp>
        <p:sp>
          <p:nvSpPr>
            <p:cNvPr id="36" name="ZoneTexte 35"/>
            <p:cNvSpPr txBox="1"/>
            <p:nvPr/>
          </p:nvSpPr>
          <p:spPr>
            <a:xfrm>
              <a:off x="1600187" y="5831019"/>
              <a:ext cx="498369" cy="307777"/>
            </a:xfrm>
            <a:prstGeom prst="rect">
              <a:avLst/>
            </a:prstGeom>
            <a:noFill/>
          </p:spPr>
          <p:txBody>
            <a:bodyPr wrap="square" rtlCol="0">
              <a:spAutoFit/>
            </a:bodyPr>
            <a:lstStyle/>
            <a:p>
              <a:r>
                <a:rPr lang="fr-FR" sz="1400" dirty="0">
                  <a:latin typeface="Arial" charset="0"/>
                  <a:ea typeface="Arial" charset="0"/>
                  <a:cs typeface="Arial" charset="0"/>
                </a:rPr>
                <a:t>10</a:t>
              </a:r>
            </a:p>
          </p:txBody>
        </p:sp>
        <p:sp>
          <p:nvSpPr>
            <p:cNvPr id="37" name="ZoneTexte 36"/>
            <p:cNvSpPr txBox="1"/>
            <p:nvPr/>
          </p:nvSpPr>
          <p:spPr>
            <a:xfrm>
              <a:off x="2129867" y="5825967"/>
              <a:ext cx="498369" cy="307777"/>
            </a:xfrm>
            <a:prstGeom prst="rect">
              <a:avLst/>
            </a:prstGeom>
            <a:noFill/>
          </p:spPr>
          <p:txBody>
            <a:bodyPr wrap="square" rtlCol="0">
              <a:spAutoFit/>
            </a:bodyPr>
            <a:lstStyle/>
            <a:p>
              <a:r>
                <a:rPr lang="fr-FR" sz="1400">
                  <a:latin typeface="Arial" charset="0"/>
                  <a:ea typeface="Arial" charset="0"/>
                  <a:cs typeface="Arial" charset="0"/>
                </a:rPr>
                <a:t>20</a:t>
              </a:r>
              <a:endParaRPr lang="fr-FR" sz="1400" dirty="0">
                <a:latin typeface="Arial" charset="0"/>
                <a:ea typeface="Arial" charset="0"/>
                <a:cs typeface="Arial" charset="0"/>
              </a:endParaRPr>
            </a:p>
          </p:txBody>
        </p:sp>
        <p:sp>
          <p:nvSpPr>
            <p:cNvPr id="38" name="ZoneTexte 37"/>
            <p:cNvSpPr txBox="1"/>
            <p:nvPr/>
          </p:nvSpPr>
          <p:spPr>
            <a:xfrm>
              <a:off x="2751032" y="5836070"/>
              <a:ext cx="498369" cy="307777"/>
            </a:xfrm>
            <a:prstGeom prst="rect">
              <a:avLst/>
            </a:prstGeom>
            <a:noFill/>
          </p:spPr>
          <p:txBody>
            <a:bodyPr wrap="square" rtlCol="0">
              <a:spAutoFit/>
            </a:bodyPr>
            <a:lstStyle/>
            <a:p>
              <a:r>
                <a:rPr lang="fr-FR" sz="1400">
                  <a:latin typeface="Arial" charset="0"/>
                  <a:ea typeface="Arial" charset="0"/>
                  <a:cs typeface="Arial" charset="0"/>
                </a:rPr>
                <a:t>30</a:t>
              </a:r>
              <a:endParaRPr lang="fr-FR" sz="1400" dirty="0">
                <a:latin typeface="Arial" charset="0"/>
                <a:ea typeface="Arial" charset="0"/>
                <a:cs typeface="Arial" charset="0"/>
              </a:endParaRPr>
            </a:p>
          </p:txBody>
        </p:sp>
        <p:sp>
          <p:nvSpPr>
            <p:cNvPr id="39" name="ZoneTexte 38"/>
            <p:cNvSpPr txBox="1"/>
            <p:nvPr/>
          </p:nvSpPr>
          <p:spPr>
            <a:xfrm>
              <a:off x="3372197" y="5822874"/>
              <a:ext cx="498369" cy="307777"/>
            </a:xfrm>
            <a:prstGeom prst="rect">
              <a:avLst/>
            </a:prstGeom>
            <a:noFill/>
          </p:spPr>
          <p:txBody>
            <a:bodyPr wrap="square" rtlCol="0">
              <a:spAutoFit/>
            </a:bodyPr>
            <a:lstStyle/>
            <a:p>
              <a:r>
                <a:rPr lang="fr-FR" sz="1400">
                  <a:latin typeface="Arial" charset="0"/>
                  <a:ea typeface="Arial" charset="0"/>
                  <a:cs typeface="Arial" charset="0"/>
                </a:rPr>
                <a:t>40</a:t>
              </a:r>
              <a:endParaRPr lang="fr-FR" sz="1400" dirty="0">
                <a:latin typeface="Arial" charset="0"/>
                <a:ea typeface="Arial" charset="0"/>
                <a:cs typeface="Arial" charset="0"/>
              </a:endParaRPr>
            </a:p>
          </p:txBody>
        </p:sp>
        <p:sp>
          <p:nvSpPr>
            <p:cNvPr id="40" name="ZoneTexte 39"/>
            <p:cNvSpPr txBox="1"/>
            <p:nvPr/>
          </p:nvSpPr>
          <p:spPr>
            <a:xfrm>
              <a:off x="3982794" y="5831019"/>
              <a:ext cx="498369" cy="307777"/>
            </a:xfrm>
            <a:prstGeom prst="rect">
              <a:avLst/>
            </a:prstGeom>
            <a:noFill/>
          </p:spPr>
          <p:txBody>
            <a:bodyPr wrap="square" rtlCol="0">
              <a:spAutoFit/>
            </a:bodyPr>
            <a:lstStyle/>
            <a:p>
              <a:r>
                <a:rPr lang="fr-FR" sz="1400" dirty="0">
                  <a:latin typeface="Arial" charset="0"/>
                  <a:ea typeface="Arial" charset="0"/>
                  <a:cs typeface="Arial" charset="0"/>
                </a:rPr>
                <a:t>50</a:t>
              </a:r>
            </a:p>
          </p:txBody>
        </p:sp>
        <p:sp>
          <p:nvSpPr>
            <p:cNvPr id="41" name="ZoneTexte 40"/>
            <p:cNvSpPr txBox="1"/>
            <p:nvPr/>
          </p:nvSpPr>
          <p:spPr>
            <a:xfrm>
              <a:off x="4593391" y="5831019"/>
              <a:ext cx="498369" cy="307777"/>
            </a:xfrm>
            <a:prstGeom prst="rect">
              <a:avLst/>
            </a:prstGeom>
            <a:noFill/>
          </p:spPr>
          <p:txBody>
            <a:bodyPr wrap="square" rtlCol="0">
              <a:spAutoFit/>
            </a:bodyPr>
            <a:lstStyle/>
            <a:p>
              <a:r>
                <a:rPr lang="fr-FR" sz="1400" dirty="0">
                  <a:latin typeface="Arial" charset="0"/>
                  <a:ea typeface="Arial" charset="0"/>
                  <a:cs typeface="Arial" charset="0"/>
                </a:rPr>
                <a:t>60</a:t>
              </a:r>
            </a:p>
          </p:txBody>
        </p:sp>
        <p:sp>
          <p:nvSpPr>
            <p:cNvPr id="42" name="Processus 41"/>
            <p:cNvSpPr/>
            <p:nvPr/>
          </p:nvSpPr>
          <p:spPr>
            <a:xfrm>
              <a:off x="1118481" y="4543929"/>
              <a:ext cx="3233681" cy="336884"/>
            </a:xfrm>
            <a:prstGeom prst="flowChartProcess">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latin typeface="Arial" charset="0"/>
                  <a:ea typeface="Arial" charset="0"/>
                  <a:cs typeface="Arial" charset="0"/>
                </a:rPr>
                <a:t>52%</a:t>
              </a:r>
            </a:p>
          </p:txBody>
        </p:sp>
        <p:sp>
          <p:nvSpPr>
            <p:cNvPr id="43" name="Processus 42"/>
            <p:cNvSpPr/>
            <p:nvPr/>
          </p:nvSpPr>
          <p:spPr>
            <a:xfrm>
              <a:off x="1118482" y="5150235"/>
              <a:ext cx="2409002" cy="336884"/>
            </a:xfrm>
            <a:prstGeom prst="flowChartProcess">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latin typeface="Arial" charset="0"/>
                  <a:ea typeface="Arial" charset="0"/>
                  <a:cs typeface="Arial" charset="0"/>
                </a:rPr>
                <a:t>39%</a:t>
              </a:r>
            </a:p>
          </p:txBody>
        </p:sp>
        <p:sp>
          <p:nvSpPr>
            <p:cNvPr id="44" name="ZoneTexte 43"/>
            <p:cNvSpPr txBox="1"/>
            <p:nvPr/>
          </p:nvSpPr>
          <p:spPr>
            <a:xfrm>
              <a:off x="251141" y="4452791"/>
              <a:ext cx="794944" cy="461665"/>
            </a:xfrm>
            <a:prstGeom prst="rect">
              <a:avLst/>
            </a:prstGeom>
            <a:noFill/>
          </p:spPr>
          <p:txBody>
            <a:bodyPr wrap="square" rtlCol="0">
              <a:spAutoFit/>
            </a:bodyPr>
            <a:lstStyle/>
            <a:p>
              <a:r>
                <a:rPr lang="fr-FR" sz="1200" dirty="0">
                  <a:latin typeface="Arial" charset="0"/>
                  <a:ea typeface="Arial" charset="0"/>
                  <a:cs typeface="Arial" charset="0"/>
                </a:rPr>
                <a:t>≥ 75 ans (n=509)</a:t>
              </a:r>
            </a:p>
          </p:txBody>
        </p:sp>
        <p:sp>
          <p:nvSpPr>
            <p:cNvPr id="45" name="ZoneTexte 44"/>
            <p:cNvSpPr txBox="1"/>
            <p:nvPr/>
          </p:nvSpPr>
          <p:spPr>
            <a:xfrm>
              <a:off x="247351" y="5086760"/>
              <a:ext cx="871400" cy="461665"/>
            </a:xfrm>
            <a:prstGeom prst="rect">
              <a:avLst/>
            </a:prstGeom>
            <a:noFill/>
          </p:spPr>
          <p:txBody>
            <a:bodyPr wrap="square" rtlCol="0">
              <a:spAutoFit/>
            </a:bodyPr>
            <a:lstStyle/>
            <a:p>
              <a:r>
                <a:rPr lang="fr-FR" sz="1200">
                  <a:latin typeface="Arial" charset="0"/>
                  <a:ea typeface="Arial" charset="0"/>
                  <a:cs typeface="Arial" charset="0"/>
                </a:rPr>
                <a:t>65-74 ans (n=500)</a:t>
              </a:r>
              <a:endParaRPr lang="fr-FR" sz="1200" dirty="0">
                <a:latin typeface="Arial" charset="0"/>
                <a:ea typeface="Arial" charset="0"/>
                <a:cs typeface="Arial" charset="0"/>
              </a:endParaRPr>
            </a:p>
          </p:txBody>
        </p:sp>
      </p:grpSp>
      <p:sp>
        <p:nvSpPr>
          <p:cNvPr id="46" name="ZoneTexte 45"/>
          <p:cNvSpPr txBox="1"/>
          <p:nvPr/>
        </p:nvSpPr>
        <p:spPr>
          <a:xfrm>
            <a:off x="4049425" y="4249010"/>
            <a:ext cx="923138" cy="230832"/>
          </a:xfrm>
          <a:prstGeom prst="rect">
            <a:avLst/>
          </a:prstGeom>
          <a:noFill/>
        </p:spPr>
        <p:txBody>
          <a:bodyPr wrap="square" rtlCol="0">
            <a:spAutoFit/>
          </a:bodyPr>
          <a:lstStyle/>
          <a:p>
            <a:r>
              <a:rPr lang="fr-FR" sz="900" i="1">
                <a:latin typeface="Arial" charset="0"/>
                <a:ea typeface="Arial" charset="0"/>
                <a:cs typeface="Arial" charset="0"/>
              </a:rPr>
              <a:t>p &lt; 0,0001</a:t>
            </a:r>
            <a:endParaRPr lang="fr-FR" sz="900" i="1" dirty="0">
              <a:latin typeface="Arial" charset="0"/>
              <a:ea typeface="Arial" charset="0"/>
              <a:cs typeface="Arial" charset="0"/>
            </a:endParaRPr>
          </a:p>
        </p:txBody>
      </p:sp>
      <p:sp>
        <p:nvSpPr>
          <p:cNvPr id="51" name="Rectangle 50"/>
          <p:cNvSpPr/>
          <p:nvPr/>
        </p:nvSpPr>
        <p:spPr>
          <a:xfrm>
            <a:off x="6415518" y="3018872"/>
            <a:ext cx="5223407" cy="260074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p:cNvSpPr/>
          <p:nvPr/>
        </p:nvSpPr>
        <p:spPr>
          <a:xfrm>
            <a:off x="6533147" y="3142780"/>
            <a:ext cx="4957011" cy="307777"/>
          </a:xfrm>
          <a:prstGeom prst="rect">
            <a:avLst/>
          </a:prstGeom>
          <a:solidFill>
            <a:srgbClr val="007BC3"/>
          </a:solidFill>
        </p:spPr>
        <p:txBody>
          <a:bodyPr wrap="square">
            <a:spAutoFit/>
          </a:bodyPr>
          <a:lstStyle/>
          <a:p>
            <a:pPr algn="ctr"/>
            <a:r>
              <a:rPr lang="fr-FR" sz="1400" b="1" dirty="0">
                <a:solidFill>
                  <a:schemeClr val="bg1"/>
                </a:solidFill>
                <a:latin typeface="Arial" charset="0"/>
                <a:ea typeface="Arial" charset="0"/>
                <a:cs typeface="Arial" charset="0"/>
              </a:rPr>
              <a:t>Statut HER2 du CSM de la patiente âgée</a:t>
            </a:r>
            <a:r>
              <a:rPr lang="fr-FR" sz="1400" b="1" baseline="30000" dirty="0">
                <a:solidFill>
                  <a:schemeClr val="bg1"/>
                </a:solidFill>
                <a:latin typeface="Arial" charset="0"/>
                <a:ea typeface="Arial" charset="0"/>
                <a:cs typeface="Arial" charset="0"/>
              </a:rPr>
              <a:t>6</a:t>
            </a:r>
            <a:endParaRPr lang="fr-FR" sz="1200" baseline="30000" dirty="0">
              <a:solidFill>
                <a:schemeClr val="bg1"/>
              </a:solidFill>
              <a:latin typeface="Arial" charset="0"/>
              <a:ea typeface="Arial" charset="0"/>
              <a:cs typeface="Arial" charset="0"/>
            </a:endParaRPr>
          </a:p>
        </p:txBody>
      </p:sp>
      <p:graphicFrame>
        <p:nvGraphicFramePr>
          <p:cNvPr id="53" name="Graphique 52"/>
          <p:cNvGraphicFramePr>
            <a:graphicFrameLocks/>
          </p:cNvGraphicFramePr>
          <p:nvPr>
            <p:extLst>
              <p:ext uri="{D42A27DB-BD31-4B8C-83A1-F6EECF244321}">
                <p14:modId xmlns:p14="http://schemas.microsoft.com/office/powerpoint/2010/main" val="463789324"/>
              </p:ext>
            </p:extLst>
          </p:nvPr>
        </p:nvGraphicFramePr>
        <p:xfrm>
          <a:off x="6955650" y="3503003"/>
          <a:ext cx="3793958" cy="2364224"/>
        </p:xfrm>
        <a:graphic>
          <a:graphicData uri="http://schemas.openxmlformats.org/drawingml/2006/chart">
            <c:chart xmlns:c="http://schemas.openxmlformats.org/drawingml/2006/chart" xmlns:r="http://schemas.openxmlformats.org/officeDocument/2006/relationships" r:id="rId2"/>
          </a:graphicData>
        </a:graphic>
      </p:graphicFrame>
      <p:sp>
        <p:nvSpPr>
          <p:cNvPr id="23" name="ZoneTexte 22"/>
          <p:cNvSpPr txBox="1"/>
          <p:nvPr/>
        </p:nvSpPr>
        <p:spPr>
          <a:xfrm>
            <a:off x="8757678" y="3899282"/>
            <a:ext cx="1032747" cy="338554"/>
          </a:xfrm>
          <a:prstGeom prst="rect">
            <a:avLst/>
          </a:prstGeom>
          <a:noFill/>
        </p:spPr>
        <p:txBody>
          <a:bodyPr wrap="square" rtlCol="0">
            <a:spAutoFit/>
          </a:bodyPr>
          <a:lstStyle/>
          <a:p>
            <a:pPr algn="ctr"/>
            <a:r>
              <a:rPr lang="fr-FR" sz="1600" b="1">
                <a:solidFill>
                  <a:schemeClr val="bg1"/>
                </a:solidFill>
                <a:latin typeface="Arial" charset="0"/>
                <a:ea typeface="Arial" charset="0"/>
                <a:cs typeface="Arial" charset="0"/>
              </a:rPr>
              <a:t>HER2+</a:t>
            </a:r>
            <a:endParaRPr lang="fr-FR" sz="1600" b="1" baseline="30000" dirty="0">
              <a:solidFill>
                <a:schemeClr val="bg1"/>
              </a:solidFill>
              <a:latin typeface="Arial" charset="0"/>
              <a:ea typeface="Arial" charset="0"/>
              <a:cs typeface="Arial" charset="0"/>
            </a:endParaRPr>
          </a:p>
        </p:txBody>
      </p:sp>
      <p:sp>
        <p:nvSpPr>
          <p:cNvPr id="54" name="ZoneTexte 53"/>
          <p:cNvSpPr txBox="1"/>
          <p:nvPr/>
        </p:nvSpPr>
        <p:spPr>
          <a:xfrm>
            <a:off x="7956260" y="4685156"/>
            <a:ext cx="1032747" cy="338554"/>
          </a:xfrm>
          <a:prstGeom prst="rect">
            <a:avLst/>
          </a:prstGeom>
          <a:noFill/>
        </p:spPr>
        <p:txBody>
          <a:bodyPr wrap="square" rtlCol="0">
            <a:spAutoFit/>
          </a:bodyPr>
          <a:lstStyle/>
          <a:p>
            <a:pPr algn="ctr"/>
            <a:r>
              <a:rPr lang="fr-FR" sz="1600" b="1" dirty="0">
                <a:solidFill>
                  <a:schemeClr val="bg1"/>
                </a:solidFill>
                <a:latin typeface="Arial" charset="0"/>
                <a:ea typeface="Arial" charset="0"/>
                <a:cs typeface="Arial" charset="0"/>
              </a:rPr>
              <a:t>HER2-</a:t>
            </a:r>
            <a:endParaRPr lang="fr-FR" sz="1600" b="1" baseline="30000" dirty="0">
              <a:solidFill>
                <a:schemeClr val="bg1"/>
              </a:solidFill>
              <a:latin typeface="Arial" charset="0"/>
              <a:ea typeface="Arial" charset="0"/>
              <a:cs typeface="Arial" charset="0"/>
            </a:endParaRPr>
          </a:p>
        </p:txBody>
      </p:sp>
      <p:sp>
        <p:nvSpPr>
          <p:cNvPr id="55" name="ZoneTexte 54"/>
          <p:cNvSpPr txBox="1"/>
          <p:nvPr/>
        </p:nvSpPr>
        <p:spPr>
          <a:xfrm>
            <a:off x="580640" y="2403988"/>
            <a:ext cx="5339947" cy="338554"/>
          </a:xfrm>
          <a:prstGeom prst="rect">
            <a:avLst/>
          </a:prstGeom>
          <a:noFill/>
          <a:ln>
            <a:solidFill>
              <a:schemeClr val="tx1"/>
            </a:solidFill>
          </a:ln>
        </p:spPr>
        <p:txBody>
          <a:bodyPr wrap="square" rtlCol="0">
            <a:spAutoFit/>
          </a:bodyPr>
          <a:lstStyle/>
          <a:p>
            <a:pPr algn="ctr"/>
            <a:r>
              <a:rPr lang="fr-FR" sz="1600" b="1" dirty="0">
                <a:solidFill>
                  <a:srgbClr val="007BC3"/>
                </a:solidFill>
                <a:latin typeface="Arial" charset="0"/>
                <a:ea typeface="Arial" charset="0"/>
                <a:cs typeface="Arial" charset="0"/>
              </a:rPr>
              <a:t>PLUS DE </a:t>
            </a:r>
            <a:r>
              <a:rPr lang="fr-FR" sz="1600" b="1">
                <a:solidFill>
                  <a:srgbClr val="007BC3"/>
                </a:solidFill>
                <a:latin typeface="Arial" charset="0"/>
                <a:ea typeface="Arial" charset="0"/>
                <a:cs typeface="Arial" charset="0"/>
              </a:rPr>
              <a:t>FORMES MÉTASTATIQUES D’EMBLÉE</a:t>
            </a:r>
            <a:r>
              <a:rPr lang="fr-FR" sz="1600" b="1" baseline="30000">
                <a:solidFill>
                  <a:srgbClr val="007BC3"/>
                </a:solidFill>
                <a:latin typeface="Arial" charset="0"/>
                <a:ea typeface="Arial" charset="0"/>
                <a:cs typeface="Arial" charset="0"/>
              </a:rPr>
              <a:t>5</a:t>
            </a:r>
            <a:endParaRPr lang="fr-FR" sz="1600" b="1" baseline="30000" dirty="0">
              <a:solidFill>
                <a:srgbClr val="007BC3"/>
              </a:solidFill>
              <a:latin typeface="Arial" charset="0"/>
              <a:ea typeface="Arial" charset="0"/>
              <a:cs typeface="Arial" charset="0"/>
            </a:endParaRPr>
          </a:p>
        </p:txBody>
      </p:sp>
      <p:sp>
        <p:nvSpPr>
          <p:cNvPr id="56" name="ZoneTexte 55"/>
          <p:cNvSpPr txBox="1"/>
          <p:nvPr/>
        </p:nvSpPr>
        <p:spPr>
          <a:xfrm>
            <a:off x="6533147" y="2377154"/>
            <a:ext cx="5105778" cy="338554"/>
          </a:xfrm>
          <a:prstGeom prst="rect">
            <a:avLst/>
          </a:prstGeom>
          <a:noFill/>
          <a:ln>
            <a:solidFill>
              <a:schemeClr val="tx1"/>
            </a:solidFill>
          </a:ln>
        </p:spPr>
        <p:txBody>
          <a:bodyPr wrap="square" rtlCol="0">
            <a:spAutoFit/>
          </a:bodyPr>
          <a:lstStyle/>
          <a:p>
            <a:pPr algn="ctr"/>
            <a:r>
              <a:rPr lang="fr-FR" sz="1600" b="1" dirty="0">
                <a:solidFill>
                  <a:srgbClr val="007BC3"/>
                </a:solidFill>
                <a:latin typeface="Arial" charset="0"/>
                <a:ea typeface="Arial" charset="0"/>
                <a:cs typeface="Arial" charset="0"/>
              </a:rPr>
              <a:t>10-20% de CSM de type HER2+</a:t>
            </a:r>
            <a:r>
              <a:rPr lang="fr-FR" sz="1600" b="1" baseline="30000" dirty="0">
                <a:solidFill>
                  <a:srgbClr val="007BC3"/>
                </a:solidFill>
                <a:latin typeface="Arial" charset="0"/>
                <a:ea typeface="Arial" charset="0"/>
                <a:cs typeface="Arial" charset="0"/>
              </a:rPr>
              <a:t>6</a:t>
            </a:r>
          </a:p>
        </p:txBody>
      </p:sp>
      <p:sp>
        <p:nvSpPr>
          <p:cNvPr id="57" name="Processus 56"/>
          <p:cNvSpPr/>
          <p:nvPr/>
        </p:nvSpPr>
        <p:spPr>
          <a:xfrm>
            <a:off x="580640" y="5588044"/>
            <a:ext cx="5339948" cy="1001482"/>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000" dirty="0">
              <a:solidFill>
                <a:schemeClr val="tx1"/>
              </a:solidFill>
              <a:latin typeface="Arial" charset="0"/>
              <a:ea typeface="Arial" charset="0"/>
              <a:cs typeface="Arial" charset="0"/>
            </a:endParaRPr>
          </a:p>
          <a:p>
            <a:r>
              <a:rPr lang="fr-FR" sz="1000" i="1" dirty="0">
                <a:solidFill>
                  <a:schemeClr val="tx1"/>
                </a:solidFill>
                <a:latin typeface="Arial" charset="0"/>
                <a:ea typeface="Arial" charset="0"/>
                <a:cs typeface="Arial" charset="0"/>
              </a:rPr>
              <a:t>Etude observationnelle analysant la façon dont sont traitées en France les personnes âgées atteintes d’un cancer du sein et comment sont utilisés les éléments d’évaluation gériatrique multidimensionnelle dans la décision thérapeutique. Cette étude est basée sur une enquête auprès de 107 médecins spécialistes, recrutés de façon randomisée à partir d’une liste nationale exhaustive des médecins qualifiés en oncologie médicale et en charge de 1009 cancers du sein chez les personnes âgées de 64-74 ans (n=500) et ≥ 75 ans (n = 509).</a:t>
            </a:r>
            <a:r>
              <a:rPr lang="fr-FR" sz="1000" i="1" baseline="30000" dirty="0">
                <a:solidFill>
                  <a:schemeClr val="tx1"/>
                </a:solidFill>
                <a:latin typeface="Arial" charset="0"/>
                <a:ea typeface="Arial" charset="0"/>
                <a:cs typeface="Arial" charset="0"/>
              </a:rPr>
              <a:t>5</a:t>
            </a:r>
          </a:p>
          <a:p>
            <a:endParaRPr lang="fr-FR" sz="1050" dirty="0">
              <a:solidFill>
                <a:schemeClr val="tx1"/>
              </a:solidFill>
            </a:endParaRPr>
          </a:p>
        </p:txBody>
      </p:sp>
    </p:spTree>
    <p:extLst>
      <p:ext uri="{BB962C8B-B14F-4D97-AF65-F5344CB8AC3E}">
        <p14:creationId xmlns:p14="http://schemas.microsoft.com/office/powerpoint/2010/main" val="16676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a:t>Références </a:t>
            </a:r>
          </a:p>
        </p:txBody>
      </p:sp>
      <p:sp>
        <p:nvSpPr>
          <p:cNvPr id="4" name="Espace réservé du contenu 3"/>
          <p:cNvSpPr>
            <a:spLocks noGrp="1"/>
          </p:cNvSpPr>
          <p:nvPr>
            <p:ph idx="1"/>
          </p:nvPr>
        </p:nvSpPr>
        <p:spPr>
          <a:xfrm>
            <a:off x="638417" y="1237635"/>
            <a:ext cx="11212207" cy="5494635"/>
          </a:xfrm>
        </p:spPr>
        <p:txBody>
          <a:bodyPr>
            <a:noAutofit/>
          </a:bodyPr>
          <a:lstStyle/>
          <a:p>
            <a:pPr marL="177800" indent="-177800">
              <a:spcAft>
                <a:spcPts val="300"/>
              </a:spcAft>
              <a:buFont typeface="+mj-lt"/>
              <a:buAutoNum type="arabicPeriod"/>
            </a:pPr>
            <a:r>
              <a:rPr lang="fr-FR" sz="1050" dirty="0" err="1"/>
              <a:t>Terret</a:t>
            </a:r>
            <a:r>
              <a:rPr lang="fr-FR" sz="1050" dirty="0"/>
              <a:t> C. </a:t>
            </a:r>
            <a:r>
              <a:rPr lang="fr-FR" sz="1050" dirty="0" err="1"/>
              <a:t>Geriatric</a:t>
            </a:r>
            <a:r>
              <a:rPr lang="fr-FR" sz="1050" dirty="0"/>
              <a:t> </a:t>
            </a:r>
            <a:r>
              <a:rPr lang="fr-FR" sz="1050" dirty="0" err="1"/>
              <a:t>assessment</a:t>
            </a:r>
            <a:r>
              <a:rPr lang="fr-FR" sz="1050" dirty="0"/>
              <a:t> in the </a:t>
            </a:r>
            <a:r>
              <a:rPr lang="fr-FR" sz="1050" dirty="0" err="1"/>
              <a:t>oncology</a:t>
            </a:r>
            <a:r>
              <a:rPr lang="fr-FR" sz="1050" dirty="0"/>
              <a:t> setting. Bull Cancer 2008;95 FMC </a:t>
            </a:r>
            <a:r>
              <a:rPr lang="fr-FR" sz="1050" dirty="0" err="1"/>
              <a:t>Onco:F</a:t>
            </a:r>
            <a:r>
              <a:rPr lang="fr-FR" sz="1050" dirty="0"/>
              <a:t> 16-20. </a:t>
            </a:r>
          </a:p>
          <a:p>
            <a:pPr marL="177800" indent="-177800">
              <a:spcAft>
                <a:spcPts val="300"/>
              </a:spcAft>
              <a:buFont typeface="+mj-lt"/>
              <a:buAutoNum type="arabicPeriod"/>
            </a:pPr>
            <a:r>
              <a:rPr lang="fr-FR" sz="1050" dirty="0" err="1"/>
              <a:t>Salzman</a:t>
            </a:r>
            <a:r>
              <a:rPr lang="fr-FR" sz="1050" dirty="0"/>
              <a:t> B, </a:t>
            </a:r>
            <a:r>
              <a:rPr lang="fr-FR" sz="1050" dirty="0" err="1"/>
              <a:t>Beldowski</a:t>
            </a:r>
            <a:r>
              <a:rPr lang="fr-FR" sz="1050" dirty="0"/>
              <a:t> K et De La Paz A. Cancer </a:t>
            </a:r>
            <a:r>
              <a:rPr lang="fr-FR" sz="1050" dirty="0" err="1"/>
              <a:t>screeningin</a:t>
            </a:r>
            <a:r>
              <a:rPr lang="fr-FR" sz="1050" dirty="0"/>
              <a:t> in </a:t>
            </a:r>
            <a:r>
              <a:rPr lang="fr-FR" sz="1050" dirty="0" err="1"/>
              <a:t>older</a:t>
            </a:r>
            <a:r>
              <a:rPr lang="fr-FR" sz="1050" dirty="0"/>
              <a:t> patients. </a:t>
            </a:r>
            <a:r>
              <a:rPr lang="fr-FR" sz="1050" i="1" dirty="0"/>
              <a:t>Am Fam </a:t>
            </a:r>
            <a:r>
              <a:rPr lang="fr-FR" sz="1050" i="1" dirty="0" err="1"/>
              <a:t>Physician</a:t>
            </a:r>
            <a:r>
              <a:rPr lang="fr-FR" sz="1050" dirty="0"/>
              <a:t>. 2016;93(8):659-67</a:t>
            </a:r>
            <a:r>
              <a:rPr lang="fr-FR" sz="1050" b="1" dirty="0"/>
              <a:t>. </a:t>
            </a:r>
          </a:p>
          <a:p>
            <a:pPr marL="177800" indent="-177800">
              <a:spcAft>
                <a:spcPts val="300"/>
              </a:spcAft>
              <a:buFont typeface="+mj-lt"/>
              <a:buAutoNum type="arabicPeriod"/>
            </a:pPr>
            <a:r>
              <a:rPr lang="fr-FR" sz="1050" dirty="0" err="1"/>
              <a:t>INCa</a:t>
            </a:r>
            <a:r>
              <a:rPr lang="fr-FR" sz="1050" dirty="0"/>
              <a:t>. Les cancers en France – Édition 2017. Juillet 2018. Page 65. Accessible sur le site : </a:t>
            </a:r>
            <a:r>
              <a:rPr lang="fr-FR" sz="1050" dirty="0">
                <a:hlinkClick r:id="rId2"/>
              </a:rPr>
              <a:t>https://www.e-cancer.fr/ressources/cancers_en_france/index.html?page=2</a:t>
            </a:r>
            <a:r>
              <a:rPr lang="fr-FR" sz="1050" dirty="0"/>
              <a:t> (31 juillet 2019)</a:t>
            </a:r>
          </a:p>
          <a:p>
            <a:pPr marL="177800" indent="-177800">
              <a:spcAft>
                <a:spcPts val="300"/>
              </a:spcAft>
              <a:buFont typeface="+mj-lt"/>
              <a:buAutoNum type="arabicPeriod"/>
            </a:pPr>
            <a:r>
              <a:rPr lang="fr-FR" sz="1050" dirty="0" err="1"/>
              <a:t>INCa</a:t>
            </a:r>
            <a:r>
              <a:rPr lang="fr-FR" sz="1050" dirty="0"/>
              <a:t>. Etat des lieux et perspectives en </a:t>
            </a:r>
            <a:r>
              <a:rPr lang="fr-FR" sz="1050" dirty="0" err="1"/>
              <a:t>oncogériatrie</a:t>
            </a:r>
            <a:r>
              <a:rPr lang="fr-FR" sz="1050" dirty="0"/>
              <a:t>. Mai 2009, pages 101, 124, 206, 207.</a:t>
            </a:r>
          </a:p>
          <a:p>
            <a:pPr marL="177800" indent="-177800">
              <a:spcAft>
                <a:spcPts val="300"/>
              </a:spcAft>
              <a:buFont typeface="+mj-lt"/>
              <a:buAutoNum type="arabicPeriod"/>
            </a:pPr>
            <a:r>
              <a:rPr lang="fr-FR" sz="1050" dirty="0" err="1"/>
              <a:t>Freyer</a:t>
            </a:r>
            <a:r>
              <a:rPr lang="fr-FR" sz="1050" dirty="0"/>
              <a:t> G, </a:t>
            </a:r>
            <a:r>
              <a:rPr lang="fr-FR" sz="1050" dirty="0" err="1"/>
              <a:t>Braud</a:t>
            </a:r>
            <a:r>
              <a:rPr lang="fr-FR" sz="1050" dirty="0"/>
              <a:t> AC, </a:t>
            </a:r>
            <a:r>
              <a:rPr lang="fr-FR" sz="1050" dirty="0" err="1"/>
              <a:t>Chaibi</a:t>
            </a:r>
            <a:r>
              <a:rPr lang="fr-FR" sz="1050" dirty="0"/>
              <a:t> P, </a:t>
            </a:r>
            <a:r>
              <a:rPr lang="fr-FR" sz="1050" i="1" dirty="0"/>
              <a:t>et al</a:t>
            </a:r>
            <a:r>
              <a:rPr lang="fr-FR" sz="1050" dirty="0"/>
              <a:t>. </a:t>
            </a:r>
            <a:r>
              <a:rPr lang="fr-FR" sz="1050" dirty="0" err="1"/>
              <a:t>Dealing</a:t>
            </a:r>
            <a:r>
              <a:rPr lang="fr-FR" sz="1050" dirty="0"/>
              <a:t> </a:t>
            </a:r>
            <a:r>
              <a:rPr lang="fr-FR" sz="1050" dirty="0" err="1"/>
              <a:t>with</a:t>
            </a:r>
            <a:r>
              <a:rPr lang="fr-FR" sz="1050" dirty="0"/>
              <a:t> </a:t>
            </a:r>
            <a:r>
              <a:rPr lang="fr-FR" sz="1050" dirty="0" err="1"/>
              <a:t>metastatic</a:t>
            </a:r>
            <a:r>
              <a:rPr lang="fr-FR" sz="1050" dirty="0"/>
              <a:t> </a:t>
            </a:r>
            <a:r>
              <a:rPr lang="fr-FR" sz="1050" dirty="0" err="1"/>
              <a:t>breast</a:t>
            </a:r>
            <a:r>
              <a:rPr lang="fr-FR" sz="1050" dirty="0"/>
              <a:t> cancer in </a:t>
            </a:r>
            <a:r>
              <a:rPr lang="fr-FR" sz="1050" dirty="0" err="1"/>
              <a:t>elderly</a:t>
            </a:r>
            <a:r>
              <a:rPr lang="fr-FR" sz="1050" dirty="0"/>
              <a:t> </a:t>
            </a:r>
            <a:r>
              <a:rPr lang="fr-FR" sz="1050" dirty="0" err="1"/>
              <a:t>women</a:t>
            </a:r>
            <a:r>
              <a:rPr lang="fr-FR" sz="1050" dirty="0"/>
              <a:t> : </a:t>
            </a:r>
            <a:r>
              <a:rPr lang="fr-FR" sz="1050" dirty="0" err="1"/>
              <a:t>results</a:t>
            </a:r>
            <a:r>
              <a:rPr lang="fr-FR" sz="1050" dirty="0"/>
              <a:t> </a:t>
            </a:r>
            <a:r>
              <a:rPr lang="fr-FR" sz="1050" dirty="0" err="1"/>
              <a:t>from</a:t>
            </a:r>
            <a:r>
              <a:rPr lang="fr-FR" sz="1050" dirty="0"/>
              <a:t> a French </a:t>
            </a:r>
            <a:r>
              <a:rPr lang="fr-FR" sz="1050" dirty="0" err="1"/>
              <a:t>study</a:t>
            </a:r>
            <a:r>
              <a:rPr lang="fr-FR" sz="1050" dirty="0"/>
              <a:t> on a large </a:t>
            </a:r>
            <a:r>
              <a:rPr lang="fr-FR" sz="1050" dirty="0" err="1"/>
              <a:t>cohort</a:t>
            </a:r>
            <a:r>
              <a:rPr lang="fr-FR" sz="1050" dirty="0"/>
              <a:t> </a:t>
            </a:r>
            <a:r>
              <a:rPr lang="fr-FR" sz="1050" dirty="0" err="1"/>
              <a:t>carried</a:t>
            </a:r>
            <a:r>
              <a:rPr lang="fr-FR" sz="1050" dirty="0"/>
              <a:t> out by the </a:t>
            </a:r>
            <a:r>
              <a:rPr lang="fr-FR" sz="1050" dirty="0" err="1"/>
              <a:t>Observatory</a:t>
            </a:r>
            <a:r>
              <a:rPr lang="fr-FR" sz="1050" dirty="0"/>
              <a:t> on </a:t>
            </a:r>
            <a:r>
              <a:rPr lang="fr-FR" sz="1050" dirty="0" err="1"/>
              <a:t>Elderly</a:t>
            </a:r>
            <a:r>
              <a:rPr lang="fr-FR" sz="1050" dirty="0"/>
              <a:t> Patients. Ann </a:t>
            </a:r>
            <a:r>
              <a:rPr lang="fr-FR" sz="1050" dirty="0" err="1"/>
              <a:t>Oncol</a:t>
            </a:r>
            <a:r>
              <a:rPr lang="fr-FR" sz="1050" dirty="0"/>
              <a:t> 2006;17(2):211-6.</a:t>
            </a:r>
          </a:p>
          <a:p>
            <a:pPr marL="177800" indent="-177800">
              <a:spcAft>
                <a:spcPts val="300"/>
              </a:spcAft>
              <a:buFont typeface="+mj-lt"/>
              <a:buAutoNum type="arabicPeriod"/>
            </a:pPr>
            <a:r>
              <a:rPr lang="fr-FR" sz="1050" dirty="0" err="1"/>
              <a:t>Freedman</a:t>
            </a:r>
            <a:r>
              <a:rPr lang="fr-FR" sz="1050" dirty="0"/>
              <a:t> RA, </a:t>
            </a:r>
            <a:r>
              <a:rPr lang="fr-FR" sz="1050" dirty="0" err="1"/>
              <a:t>Muss</a:t>
            </a:r>
            <a:r>
              <a:rPr lang="fr-FR" sz="1050" dirty="0"/>
              <a:t> HB. </a:t>
            </a:r>
            <a:r>
              <a:rPr lang="fr-FR" sz="1050" dirty="0" err="1"/>
              <a:t>Managing</a:t>
            </a:r>
            <a:r>
              <a:rPr lang="fr-FR" sz="1050" dirty="0"/>
              <a:t> </a:t>
            </a:r>
            <a:r>
              <a:rPr lang="fr-FR" sz="1050" dirty="0" err="1"/>
              <a:t>metastatic</a:t>
            </a:r>
            <a:r>
              <a:rPr lang="fr-FR" sz="1050" dirty="0"/>
              <a:t> </a:t>
            </a:r>
            <a:r>
              <a:rPr lang="fr-FR" sz="1050" dirty="0" err="1"/>
              <a:t>human</a:t>
            </a:r>
            <a:r>
              <a:rPr lang="fr-FR" sz="1050" dirty="0"/>
              <a:t> </a:t>
            </a:r>
            <a:r>
              <a:rPr lang="fr-FR" sz="1050" dirty="0" err="1"/>
              <a:t>epidermal</a:t>
            </a:r>
            <a:r>
              <a:rPr lang="fr-FR" sz="1050" dirty="0"/>
              <a:t> </a:t>
            </a:r>
            <a:r>
              <a:rPr lang="fr-FR" sz="1050" dirty="0" err="1"/>
              <a:t>growth</a:t>
            </a:r>
            <a:r>
              <a:rPr lang="fr-FR" sz="1050" dirty="0"/>
              <a:t> factor </a:t>
            </a:r>
            <a:r>
              <a:rPr lang="fr-FR" sz="1050" dirty="0" err="1"/>
              <a:t>receptor</a:t>
            </a:r>
            <a:r>
              <a:rPr lang="fr-FR" sz="1050" dirty="0"/>
              <a:t> 2 (HER2)-positive </a:t>
            </a:r>
            <a:r>
              <a:rPr lang="fr-FR" sz="1050" dirty="0" err="1"/>
              <a:t>breast</a:t>
            </a:r>
            <a:r>
              <a:rPr lang="fr-FR" sz="1050" dirty="0"/>
              <a:t> cancer in the </a:t>
            </a:r>
            <a:r>
              <a:rPr lang="fr-FR" sz="1050" dirty="0" err="1"/>
              <a:t>older</a:t>
            </a:r>
            <a:r>
              <a:rPr lang="fr-FR" sz="1050" dirty="0"/>
              <a:t> patient. </a:t>
            </a:r>
            <a:r>
              <a:rPr lang="fr-FR" sz="1050" dirty="0" err="1"/>
              <a:t>Jgeritr</a:t>
            </a:r>
            <a:r>
              <a:rPr lang="fr-FR" sz="1050" dirty="0"/>
              <a:t> </a:t>
            </a:r>
            <a:r>
              <a:rPr lang="fr-FR" sz="1050" dirty="0" err="1"/>
              <a:t>Oncol</a:t>
            </a:r>
            <a:r>
              <a:rPr lang="fr-FR" sz="1050" dirty="0"/>
              <a:t> 2014;5(1):2-7.</a:t>
            </a:r>
          </a:p>
        </p:txBody>
      </p:sp>
    </p:spTree>
    <p:extLst>
      <p:ext uri="{BB962C8B-B14F-4D97-AF65-F5344CB8AC3E}">
        <p14:creationId xmlns:p14="http://schemas.microsoft.com/office/powerpoint/2010/main" val="1972439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Staff Onco Digestif Mars Bleu_bat.pdf-9.jpg">
            <a:extLst>
              <a:ext uri="{FF2B5EF4-FFF2-40B4-BE49-F238E27FC236}">
                <a16:creationId xmlns:a16="http://schemas.microsoft.com/office/drawing/2014/main" id="{FE26D379-C73A-2A41-A090-2C55A1A29E45}"/>
              </a:ext>
            </a:extLst>
          </p:cNvPr>
          <p:cNvPicPr>
            <a:picLocks/>
          </p:cNvPicPr>
          <p:nvPr/>
        </p:nvPicPr>
        <p:blipFill rotWithShape="1">
          <a:blip r:embed="rId2"/>
          <a:srcRect t="43568" b="44538"/>
          <a:stretch/>
        </p:blipFill>
        <p:spPr>
          <a:xfrm>
            <a:off x="1064199" y="2691966"/>
            <a:ext cx="10422890" cy="924066"/>
          </a:xfrm>
          <a:prstGeom prst="rect">
            <a:avLst/>
          </a:prstGeom>
        </p:spPr>
      </p:pic>
      <p:sp>
        <p:nvSpPr>
          <p:cNvPr id="3" name="Rectangle 2">
            <a:extLst>
              <a:ext uri="{FF2B5EF4-FFF2-40B4-BE49-F238E27FC236}">
                <a16:creationId xmlns:a16="http://schemas.microsoft.com/office/drawing/2014/main" id="{BFE02D02-BE8F-974E-8119-D0219D9BB816}"/>
              </a:ext>
            </a:extLst>
          </p:cNvPr>
          <p:cNvSpPr/>
          <p:nvPr/>
        </p:nvSpPr>
        <p:spPr>
          <a:xfrm>
            <a:off x="10085070" y="5166360"/>
            <a:ext cx="502920" cy="1691640"/>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45720" rIns="91440" bIns="45720" numCol="1" spcCol="0" rtlCol="0" fromWordArt="0" anchor="ctr" anchorCtr="0" forceAA="0" compatLnSpc="1">
            <a:prstTxWarp prst="textNoShape">
              <a:avLst/>
            </a:prstTxWarp>
            <a:noAutofit/>
          </a:bodyPr>
          <a:lstStyle/>
          <a:p>
            <a:pPr algn="ctr"/>
            <a:endParaRPr lang="fr-FR">
              <a:solidFill>
                <a:prstClr val="white"/>
              </a:solidFill>
              <a:latin typeface="Arial"/>
            </a:endParaRPr>
          </a:p>
        </p:txBody>
      </p:sp>
      <p:pic>
        <p:nvPicPr>
          <p:cNvPr id="7" name="Image 6">
            <a:extLst>
              <a:ext uri="{FF2B5EF4-FFF2-40B4-BE49-F238E27FC236}">
                <a16:creationId xmlns:a16="http://schemas.microsoft.com/office/drawing/2014/main" id="{2B99318E-F895-E74B-98B6-4FEAD92B722A}"/>
              </a:ext>
            </a:extLst>
          </p:cNvPr>
          <p:cNvPicPr>
            <a:picLocks noChangeAspect="1"/>
          </p:cNvPicPr>
          <p:nvPr/>
        </p:nvPicPr>
        <p:blipFill>
          <a:blip r:embed="rId3"/>
          <a:stretch>
            <a:fillRect/>
          </a:stretch>
        </p:blipFill>
        <p:spPr>
          <a:xfrm>
            <a:off x="10587990" y="193534"/>
            <a:ext cx="1448057" cy="783987"/>
          </a:xfrm>
          <a:prstGeom prst="rect">
            <a:avLst/>
          </a:prstGeom>
        </p:spPr>
      </p:pic>
      <p:sp>
        <p:nvSpPr>
          <p:cNvPr id="9" name="ZoneTexte 8">
            <a:extLst>
              <a:ext uri="{FF2B5EF4-FFF2-40B4-BE49-F238E27FC236}">
                <a16:creationId xmlns:a16="http://schemas.microsoft.com/office/drawing/2014/main" id="{DFE246D8-8F18-1D4E-9EA8-622A4BA2679D}"/>
              </a:ext>
            </a:extLst>
          </p:cNvPr>
          <p:cNvSpPr txBox="1"/>
          <p:nvPr/>
        </p:nvSpPr>
        <p:spPr>
          <a:xfrm rot="16200000">
            <a:off x="10949852" y="5050944"/>
            <a:ext cx="1941557" cy="230832"/>
          </a:xfrm>
          <a:prstGeom prst="rect">
            <a:avLst/>
          </a:prstGeom>
          <a:noFill/>
        </p:spPr>
        <p:txBody>
          <a:bodyPr wrap="none" rtlCol="0">
            <a:spAutoFit/>
          </a:bodyPr>
          <a:lstStyle/>
          <a:p>
            <a:r>
              <a:rPr lang="fr-FR" sz="900" dirty="0">
                <a:latin typeface="Arial" charset="0"/>
                <a:ea typeface="Arial" charset="0"/>
                <a:cs typeface="Arial" charset="0"/>
              </a:rPr>
              <a:t>D-19/0544 </a:t>
            </a:r>
            <a:r>
              <a:rPr lang="mr-IN" sz="900" dirty="0">
                <a:latin typeface="Arial" charset="0"/>
                <a:ea typeface="Arial" charset="0"/>
                <a:cs typeface="Arial" charset="0"/>
              </a:rPr>
              <a:t>–</a:t>
            </a:r>
            <a:r>
              <a:rPr lang="fr-FR" sz="900" dirty="0">
                <a:latin typeface="Arial" charset="0"/>
                <a:ea typeface="Arial" charset="0"/>
                <a:cs typeface="Arial" charset="0"/>
              </a:rPr>
              <a:t> Etabli en </a:t>
            </a:r>
            <a:r>
              <a:rPr lang="fr-FR" sz="900" dirty="0" smtClean="0">
                <a:latin typeface="Arial" charset="0"/>
                <a:ea typeface="Arial" charset="0"/>
                <a:cs typeface="Arial" charset="0"/>
              </a:rPr>
              <a:t>février</a:t>
            </a:r>
            <a:r>
              <a:rPr lang="fr-FR" sz="900" dirty="0" smtClean="0">
                <a:latin typeface="Arial" charset="0"/>
                <a:ea typeface="Arial" charset="0"/>
                <a:cs typeface="Arial" charset="0"/>
              </a:rPr>
              <a:t> </a:t>
            </a:r>
            <a:r>
              <a:rPr lang="fr-FR" sz="900" dirty="0">
                <a:latin typeface="Arial" charset="0"/>
                <a:ea typeface="Arial" charset="0"/>
                <a:cs typeface="Arial" charset="0"/>
              </a:rPr>
              <a:t>2020</a:t>
            </a:r>
            <a:endParaRPr lang="fr-FR" sz="900" baseline="30000" dirty="0">
              <a:solidFill>
                <a:srgbClr val="FF0000"/>
              </a:solidFill>
              <a:latin typeface="Arial" charset="0"/>
              <a:ea typeface="Arial" charset="0"/>
              <a:cs typeface="Arial" charset="0"/>
            </a:endParaRPr>
          </a:p>
        </p:txBody>
      </p:sp>
    </p:spTree>
    <p:extLst>
      <p:ext uri="{BB962C8B-B14F-4D97-AF65-F5344CB8AC3E}">
        <p14:creationId xmlns:p14="http://schemas.microsoft.com/office/powerpoint/2010/main" val="5752730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VARPPTCOMPATIBLERD03" val="RXP"/>
  <p:tag name="VARPPTTYPE" val="RXP"/>
  <p:tag name="VARPPTSLIDEFORMAT" val="RXP"/>
  <p:tag name="VARPPTCOMPATIBLE4" val="RXP"/>
  <p:tag name="VARSAVEMESSAGETIMESTAMP" val="RXP27/05/2020"/>
</p:tagLst>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773</TotalTime>
  <Words>573</Words>
  <Application>Microsoft Office PowerPoint</Application>
  <PresentationFormat>Grand écran</PresentationFormat>
  <Paragraphs>68</Paragraphs>
  <Slides>5</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5</vt:i4>
      </vt:variant>
    </vt:vector>
  </HeadingPairs>
  <TitlesOfParts>
    <vt:vector size="8" baseType="lpstr">
      <vt:lpstr>Arial</vt:lpstr>
      <vt:lpstr>Calibri</vt:lpstr>
      <vt:lpstr>Thème Office</vt:lpstr>
      <vt:lpstr>Population âgée et cancer du sein</vt:lpstr>
      <vt:lpstr>Grande hétérogénéité de la population âgée1</vt:lpstr>
      <vt:lpstr>Cancer du sein de la personne âgée  potentiellement aussi agressif que chez la femme plus jeune4</vt:lpstr>
      <vt:lpstr>Références </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Mohamad HINNAOUI</dc:creator>
  <cp:keywords/>
  <dc:description/>
  <cp:lastModifiedBy>Naudin, Jean-Baptiste {MWFC~Boulogne-Billancourt}</cp:lastModifiedBy>
  <cp:revision>72</cp:revision>
  <cp:lastPrinted>2019-12-19T14:08:23Z</cp:lastPrinted>
  <dcterms:created xsi:type="dcterms:W3CDTF">2017-06-03T15:11:55Z</dcterms:created>
  <dcterms:modified xsi:type="dcterms:W3CDTF">2020-06-02T15:52:04Z</dcterms:modified>
  <cp:category/>
</cp:coreProperties>
</file>