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3" r:id="rId4"/>
    <p:sldId id="261" r:id="rId5"/>
    <p:sldId id="266" r:id="rId6"/>
    <p:sldId id="268" r:id="rId7"/>
    <p:sldId id="262" r:id="rId8"/>
    <p:sldId id="269" r:id="rId9"/>
    <p:sldId id="270" r:id="rId10"/>
    <p:sldId id="373" r:id="rId11"/>
  </p:sldIdLst>
  <p:sldSz cx="12192000" cy="6858000"/>
  <p:notesSz cx="6858000" cy="9144000"/>
  <p:custDataLst>
    <p:tags r:id="rId1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/>
    <p:restoredTop sz="94422"/>
  </p:normalViewPr>
  <p:slideViewPr>
    <p:cSldViewPr snapToGrid="0" snapToObjects="1">
      <p:cViewPr varScale="1">
        <p:scale>
          <a:sx n="83" d="100"/>
          <a:sy n="83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1D0E6-FEDD-834B-97AD-17316A53C3C1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D277-5215-2644-AA9A-7A3E2B0E9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0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CD277-5215-2644-AA9A-7A3E2B0E9EE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25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9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CD277-5215-2644-AA9A-7A3E2B0E9EE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35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43200"/>
            <a:ext cx="12192000" cy="4114800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1808" y="2828543"/>
            <a:ext cx="9144000" cy="2059115"/>
          </a:xfr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854576"/>
            <a:ext cx="9131808" cy="10470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-22225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0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94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8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720" y="141477"/>
            <a:ext cx="11423904" cy="86990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417" y="1329075"/>
            <a:ext cx="11000509" cy="47807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defRPr/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defRPr/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defRPr/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1120243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7AC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5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95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6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38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0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22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1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83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6720" y="141477"/>
            <a:ext cx="11423904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7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cancer.fr/ressources/cancers_en_france/index.html?page=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14151" y="3175687"/>
            <a:ext cx="8563234" cy="11368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rgbClr val="007AC3"/>
                </a:solidFill>
              </a:rPr>
              <a:t>LE CANCER DU SEIN</a:t>
            </a:r>
            <a:br>
              <a:rPr lang="fr-FR" sz="4000" dirty="0">
                <a:solidFill>
                  <a:srgbClr val="007AC3"/>
                </a:solidFill>
              </a:rPr>
            </a:br>
            <a:r>
              <a:rPr lang="fr-FR" sz="3600" dirty="0">
                <a:solidFill>
                  <a:schemeClr val="tx1"/>
                </a:solidFill>
              </a:rPr>
              <a:t>DU DÉPISTAGE AU DIAGNOSTIC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125362" y="4312508"/>
            <a:ext cx="8930563" cy="902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FR" sz="3600" b="1" dirty="0"/>
              <a:t>L’ESSENTIEL À SAVOIR EN 2020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2014151" y="5115697"/>
            <a:ext cx="85632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002248" y="4440194"/>
            <a:ext cx="85632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64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taff Onco Digestif Mars Bleu_bat.pdf-9.jpg">
            <a:extLst>
              <a:ext uri="{FF2B5EF4-FFF2-40B4-BE49-F238E27FC236}">
                <a16:creationId xmlns:a16="http://schemas.microsoft.com/office/drawing/2014/main" id="{FE26D379-C73A-2A41-A090-2C55A1A29E4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43568" b="44538"/>
          <a:stretch/>
        </p:blipFill>
        <p:spPr>
          <a:xfrm>
            <a:off x="1064199" y="2691966"/>
            <a:ext cx="10422890" cy="924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E02D02-BE8F-974E-8119-D0219D9BB816}"/>
              </a:ext>
            </a:extLst>
          </p:cNvPr>
          <p:cNvSpPr/>
          <p:nvPr/>
        </p:nvSpPr>
        <p:spPr>
          <a:xfrm>
            <a:off x="10085070" y="5166360"/>
            <a:ext cx="502920" cy="16916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99318E-F895-E74B-98B6-4FEAD92B7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990" y="193534"/>
            <a:ext cx="1448057" cy="78398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6A5A065-9104-4849-8979-1C4A1E683165}"/>
              </a:ext>
            </a:extLst>
          </p:cNvPr>
          <p:cNvSpPr txBox="1"/>
          <p:nvPr/>
        </p:nvSpPr>
        <p:spPr>
          <a:xfrm rot="16200000">
            <a:off x="11065269" y="5511053"/>
            <a:ext cx="19415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Arial" charset="0"/>
                <a:ea typeface="Arial" charset="0"/>
                <a:cs typeface="Arial" charset="0"/>
              </a:rPr>
              <a:t>D-19/0556 </a:t>
            </a:r>
            <a:r>
              <a:rPr lang="mr-IN" sz="9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fr-FR" sz="900" dirty="0">
                <a:latin typeface="Arial" charset="0"/>
                <a:ea typeface="Arial" charset="0"/>
                <a:cs typeface="Arial" charset="0"/>
              </a:rPr>
              <a:t> Etabli en </a:t>
            </a:r>
            <a:r>
              <a:rPr lang="fr-FR" sz="900" dirty="0" smtClean="0">
                <a:latin typeface="Arial" charset="0"/>
                <a:ea typeface="Arial" charset="0"/>
                <a:cs typeface="Arial" charset="0"/>
              </a:rPr>
              <a:t>février</a:t>
            </a:r>
            <a:r>
              <a:rPr lang="fr-FR" sz="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900" dirty="0">
                <a:latin typeface="Arial" charset="0"/>
                <a:ea typeface="Arial" charset="0"/>
                <a:cs typeface="Arial" charset="0"/>
              </a:rPr>
              <a:t>2020</a:t>
            </a:r>
            <a:endParaRPr lang="fr-FR" sz="900" baseline="30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1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41477"/>
            <a:ext cx="11423904" cy="869905"/>
          </a:xfrm>
        </p:spPr>
        <p:txBody>
          <a:bodyPr/>
          <a:lstStyle/>
          <a:p>
            <a:r>
              <a:rPr lang="fr-FR" dirty="0"/>
              <a:t>Programme de dépistage en France</a:t>
            </a:r>
            <a:r>
              <a:rPr lang="fr-FR" baseline="30000" dirty="0"/>
              <a:t>1,2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2754" y="1967358"/>
            <a:ext cx="10960618" cy="433094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r-FR" b="1" dirty="0">
                <a:solidFill>
                  <a:srgbClr val="007AC3"/>
                </a:solidFill>
              </a:rPr>
              <a:t>Programme de dépistage organisé par mammographie</a:t>
            </a:r>
            <a:r>
              <a:rPr lang="fr-FR" dirty="0"/>
              <a:t> </a:t>
            </a:r>
            <a:r>
              <a:rPr lang="fr-FR" b="1" dirty="0">
                <a:solidFill>
                  <a:srgbClr val="007AC3"/>
                </a:solidFill>
              </a:rPr>
              <a:t>tous les 2 ans </a:t>
            </a:r>
            <a:r>
              <a:rPr lang="fr-FR" dirty="0"/>
              <a:t>proposé à toutes les femmes âgées de 50 à 74 ans </a:t>
            </a:r>
            <a:r>
              <a:rPr lang="fr-FR" sz="2300" dirty="0"/>
              <a:t>(sans facteur de risque significatif autre que leur âge)</a:t>
            </a:r>
          </a:p>
          <a:p>
            <a:pPr marL="0" indent="0">
              <a:lnSpc>
                <a:spcPct val="120000"/>
              </a:lnSpc>
              <a:buNone/>
            </a:pPr>
            <a:endParaRPr lang="fr-FR" dirty="0"/>
          </a:p>
          <a:p>
            <a:pPr>
              <a:lnSpc>
                <a:spcPct val="120000"/>
              </a:lnSpc>
            </a:pPr>
            <a:r>
              <a:rPr lang="fr-FR" sz="3300" b="1" dirty="0">
                <a:solidFill>
                  <a:srgbClr val="007AC3"/>
                </a:solidFill>
              </a:rPr>
              <a:t>49,9 %</a:t>
            </a:r>
            <a:r>
              <a:rPr lang="fr-FR" dirty="0"/>
              <a:t> </a:t>
            </a:r>
            <a:r>
              <a:rPr lang="fr-FR" b="1" dirty="0">
                <a:solidFill>
                  <a:srgbClr val="007AC3"/>
                </a:solidFill>
              </a:rPr>
              <a:t>de participation </a:t>
            </a:r>
            <a:r>
              <a:rPr lang="fr-FR" dirty="0"/>
              <a:t>à ce programme en 2017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fr-FR" sz="2200" dirty="0"/>
              <a:t>Disparités régionales et départementales allant de 27 % à Paris à 63,4 % en Loire-Atlantique</a:t>
            </a:r>
          </a:p>
          <a:p>
            <a:pPr marL="0" indent="0">
              <a:lnSpc>
                <a:spcPct val="120000"/>
              </a:lnSpc>
              <a:buNone/>
            </a:pPr>
            <a:endParaRPr lang="fr-FR" dirty="0"/>
          </a:p>
          <a:p>
            <a:pPr>
              <a:lnSpc>
                <a:spcPct val="120000"/>
              </a:lnSpc>
            </a:pPr>
            <a:r>
              <a:rPr lang="fr-FR" b="1" dirty="0">
                <a:solidFill>
                  <a:srgbClr val="007AC3"/>
                </a:solidFill>
              </a:rPr>
              <a:t>Près de 36 905 cancers du sein dépistés</a:t>
            </a:r>
            <a:r>
              <a:rPr lang="fr-FR" dirty="0"/>
              <a:t> dans le cadre du programme 2015-2016, dont 11,7 % de cancers </a:t>
            </a:r>
            <a:r>
              <a:rPr lang="fr-FR" i="1" dirty="0"/>
              <a:t>in situ</a:t>
            </a:r>
            <a:r>
              <a:rPr lang="fr-FR" dirty="0"/>
              <a:t> chez les femmes ayant effectué leur 1</a:t>
            </a:r>
            <a:r>
              <a:rPr lang="fr-FR" baseline="30000" dirty="0"/>
              <a:t>er</a:t>
            </a:r>
            <a:r>
              <a:rPr lang="fr-FR" dirty="0"/>
              <a:t> dépistage</a:t>
            </a:r>
          </a:p>
          <a:p>
            <a:pPr>
              <a:lnSpc>
                <a:spcPct val="120000"/>
              </a:lnSpc>
            </a:pPr>
            <a:endParaRPr lang="fr-FR" b="1" dirty="0">
              <a:solidFill>
                <a:srgbClr val="007AC3"/>
              </a:solidFill>
            </a:endParaRPr>
          </a:p>
          <a:p>
            <a:pPr>
              <a:lnSpc>
                <a:spcPct val="120000"/>
              </a:lnSpc>
            </a:pPr>
            <a:r>
              <a:rPr lang="fr-FR" b="1" dirty="0">
                <a:solidFill>
                  <a:srgbClr val="007AC3"/>
                </a:solidFill>
              </a:rPr>
              <a:t>Environ 10 % </a:t>
            </a:r>
            <a:r>
              <a:rPr lang="fr-FR" dirty="0"/>
              <a:t>des femmes âgées de 50 à 74 ans effectueraient un </a:t>
            </a:r>
            <a:r>
              <a:rPr lang="fr-FR" b="1" dirty="0">
                <a:solidFill>
                  <a:srgbClr val="007AC3"/>
                </a:solidFill>
              </a:rPr>
              <a:t>dépistage à titre individuel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63329" y="1324858"/>
            <a:ext cx="11659246" cy="490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200" b="1" dirty="0"/>
              <a:t>Depuis 2004, généralisation du programme de dépistage organisé au niveau national</a:t>
            </a:r>
          </a:p>
        </p:txBody>
      </p:sp>
    </p:spTree>
    <p:extLst>
      <p:ext uri="{BB962C8B-B14F-4D97-AF65-F5344CB8AC3E}">
        <p14:creationId xmlns:p14="http://schemas.microsoft.com/office/powerpoint/2010/main" val="2883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de dépistage en France</a:t>
            </a:r>
            <a:r>
              <a:rPr lang="fr-FR" baseline="30000" dirty="0"/>
              <a:t>1,3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9486" y="1763210"/>
            <a:ext cx="11000509" cy="43632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2200" b="1" dirty="0">
                <a:solidFill>
                  <a:srgbClr val="007AC3"/>
                </a:solidFill>
              </a:rPr>
              <a:t>Poursuite de la migration </a:t>
            </a:r>
            <a:r>
              <a:rPr lang="fr-FR" sz="2200" dirty="0"/>
              <a:t>du parc d’appareils de mammographie vers la </a:t>
            </a:r>
            <a:r>
              <a:rPr lang="fr-FR" sz="2200" b="1" dirty="0">
                <a:solidFill>
                  <a:srgbClr val="007AC3"/>
                </a:solidFill>
              </a:rPr>
              <a:t>technologie numérique</a:t>
            </a:r>
          </a:p>
          <a:p>
            <a:pPr marL="885825" indent="-342900">
              <a:lnSpc>
                <a:spcPct val="110000"/>
              </a:lnSpc>
              <a:buFont typeface="ZapfDingbatsITC" charset="0"/>
              <a:buChar char="➠"/>
            </a:pPr>
            <a:r>
              <a:rPr lang="fr-FR" sz="1900" i="1" dirty="0"/>
              <a:t>98 % des mammographies du programme réalisées sur des dispositifs numériques en 2016</a:t>
            </a:r>
          </a:p>
          <a:p>
            <a:pPr marL="542925" indent="0">
              <a:lnSpc>
                <a:spcPct val="110000"/>
              </a:lnSpc>
              <a:buNone/>
            </a:pPr>
            <a:endParaRPr lang="fr-FR" sz="1900" dirty="0"/>
          </a:p>
          <a:p>
            <a:pPr>
              <a:lnSpc>
                <a:spcPct val="110000"/>
              </a:lnSpc>
            </a:pPr>
            <a:r>
              <a:rPr lang="fr-FR" sz="2200" b="1" dirty="0">
                <a:solidFill>
                  <a:srgbClr val="007AC3"/>
                </a:solidFill>
              </a:rPr>
              <a:t>7 millions de mammographies </a:t>
            </a:r>
            <a:r>
              <a:rPr lang="fr-FR" sz="2200" dirty="0"/>
              <a:t>réalisées en 2014-2016 dans le cadre du programme national de dépistage, majoritairement avec la </a:t>
            </a:r>
            <a:r>
              <a:rPr lang="fr-FR" sz="2200" b="1" dirty="0">
                <a:solidFill>
                  <a:srgbClr val="007AC3"/>
                </a:solidFill>
              </a:rPr>
              <a:t>technologie DR </a:t>
            </a:r>
            <a:endParaRPr lang="fr-FR" sz="2200" dirty="0"/>
          </a:p>
          <a:p>
            <a:pPr marL="920750" indent="-342900">
              <a:lnSpc>
                <a:spcPct val="110000"/>
              </a:lnSpc>
              <a:buFont typeface="ZapfDingbatsITC" charset="0"/>
              <a:buChar char="➠"/>
            </a:pPr>
            <a:r>
              <a:rPr lang="fr-FR" sz="1800" i="1" dirty="0"/>
              <a:t>Taux de cancers détectés en 2013 avec la technologie numérique DR &gt; à la technologie numérique CR (7,3 ‰ vs 6,8 ‰ ) &gt; à la technique analogique (6,2‰)</a:t>
            </a:r>
          </a:p>
          <a:p>
            <a:pPr marL="0" indent="0">
              <a:lnSpc>
                <a:spcPct val="110000"/>
              </a:lnSpc>
              <a:buNone/>
            </a:pPr>
            <a:endParaRPr lang="fr-FR" sz="2200" dirty="0"/>
          </a:p>
          <a:p>
            <a:pPr>
              <a:lnSpc>
                <a:spcPct val="110000"/>
              </a:lnSpc>
            </a:pPr>
            <a:r>
              <a:rPr lang="fr-FR" sz="2200" b="1" dirty="0">
                <a:solidFill>
                  <a:srgbClr val="007AC3"/>
                </a:solidFill>
              </a:rPr>
              <a:t>Prise en charge à 100 % </a:t>
            </a:r>
            <a:r>
              <a:rPr lang="fr-FR" sz="2200" dirty="0"/>
              <a:t>des examens cliniques et de la mammographie </a:t>
            </a:r>
            <a:br>
              <a:rPr lang="fr-FR" sz="2200" dirty="0"/>
            </a:br>
            <a:r>
              <a:rPr lang="fr-FR" sz="2200" dirty="0"/>
              <a:t>de dépistage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26720" y="1208720"/>
            <a:ext cx="12192000" cy="490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400" b="1" dirty="0"/>
              <a:t>Actualités du programme de dépistage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82880" y="5840730"/>
            <a:ext cx="749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charset="0"/>
                <a:ea typeface="Arial" charset="0"/>
                <a:cs typeface="Arial" charset="0"/>
              </a:rPr>
              <a:t>DR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 : </a:t>
            </a:r>
            <a:r>
              <a:rPr lang="fr-FR" sz="1200" i="1" dirty="0">
                <a:latin typeface="Arial" charset="0"/>
                <a:ea typeface="Arial" charset="0"/>
                <a:cs typeface="Arial" charset="0"/>
              </a:rPr>
              <a:t>Digital Direct </a:t>
            </a:r>
            <a:r>
              <a:rPr lang="fr-FR" sz="1200" i="1" dirty="0" err="1">
                <a:latin typeface="Arial" charset="0"/>
                <a:ea typeface="Arial" charset="0"/>
                <a:cs typeface="Arial" charset="0"/>
              </a:rPr>
              <a:t>Radiography</a:t>
            </a:r>
            <a:r>
              <a:rPr lang="fr-FR" sz="1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ou radiographie numérique directe</a:t>
            </a:r>
            <a:endParaRPr lang="fr-FR" sz="1200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fr-FR" sz="1200" b="1" dirty="0">
                <a:latin typeface="Arial" charset="0"/>
                <a:ea typeface="Arial" charset="0"/>
                <a:cs typeface="Arial" charset="0"/>
              </a:rPr>
              <a:t>CR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 : </a:t>
            </a:r>
            <a:r>
              <a:rPr lang="fr-FR" sz="1200" i="1" dirty="0" err="1">
                <a:latin typeface="Arial" charset="0"/>
                <a:ea typeface="Arial" charset="0"/>
                <a:cs typeface="Arial" charset="0"/>
              </a:rPr>
              <a:t>Computed</a:t>
            </a:r>
            <a:r>
              <a:rPr lang="fr-FR" sz="1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200" i="1" dirty="0" err="1">
                <a:latin typeface="Arial" charset="0"/>
                <a:ea typeface="Arial" charset="0"/>
                <a:cs typeface="Arial" charset="0"/>
              </a:rPr>
              <a:t>Radiography</a:t>
            </a:r>
            <a:r>
              <a:rPr lang="fr-FR" sz="1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ou radiographie par capteurs numériques ou plaques fluorescentes</a:t>
            </a:r>
            <a:endParaRPr lang="fr-FR" sz="12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2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Diagnostic : </a:t>
            </a:r>
            <a:r>
              <a:rPr lang="fr-FR" sz="3600" i="1" dirty="0"/>
              <a:t>circonstances de découverte</a:t>
            </a:r>
            <a:r>
              <a:rPr lang="fr-FR" sz="3600" i="1" baseline="30000" dirty="0"/>
              <a:t>4,5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691781"/>
              </p:ext>
            </p:extLst>
          </p:nvPr>
        </p:nvGraphicFramePr>
        <p:xfrm>
          <a:off x="876606" y="2156942"/>
          <a:ext cx="10438787" cy="3688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3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325"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2000" dirty="0">
                          <a:latin typeface="Arial" charset="0"/>
                          <a:ea typeface="Arial" charset="0"/>
                          <a:cs typeface="Arial" charset="0"/>
                        </a:rPr>
                        <a:t>Circonstances de découverte du cancer du sein</a:t>
                      </a:r>
                      <a:endParaRPr lang="fr-FR" sz="2000" b="0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None/>
                      </a:pPr>
                      <a:endParaRPr lang="fr-FR" sz="2000" b="0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7AC3"/>
                        </a:buClr>
                        <a:buFontTx/>
                        <a:buNone/>
                      </a:pPr>
                      <a:r>
                        <a:rPr lang="fr-FR"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Dépistage d’un cancer asymptomatique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90 % des cas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7AC3"/>
                        </a:buClr>
                        <a:buFontTx/>
                        <a:buNone/>
                      </a:pPr>
                      <a:r>
                        <a:rPr lang="fr-FR"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Eléments cliniques évocateurs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10 % des cas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dirty="0">
                          <a:latin typeface="Arial" charset="0"/>
                          <a:ea typeface="Arial" charset="0"/>
                          <a:cs typeface="Arial" charset="0"/>
                        </a:rPr>
                        <a:t>Tumeur mammaire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dirty="0">
                          <a:latin typeface="Arial" charset="0"/>
                          <a:ea typeface="Arial" charset="0"/>
                          <a:cs typeface="Arial" charset="0"/>
                        </a:rPr>
                        <a:t>Peau : rétraction ou inflammation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dirty="0">
                          <a:latin typeface="Arial" charset="0"/>
                          <a:ea typeface="Arial" charset="0"/>
                          <a:cs typeface="Arial" charset="0"/>
                        </a:rPr>
                        <a:t>Mamelon : écoulement spontané, maladie de Paget</a:t>
                      </a:r>
                      <a:r>
                        <a:rPr lang="fr-FR" sz="1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du mamelon (eczéma, érythème)</a:t>
                      </a:r>
                      <a:endParaRPr lang="fr-FR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dirty="0">
                          <a:latin typeface="Arial" charset="0"/>
                          <a:ea typeface="Arial" charset="0"/>
                          <a:cs typeface="Arial" charset="0"/>
                        </a:rPr>
                        <a:t>Adénopathie axillaire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7AC3"/>
                        </a:buClr>
                        <a:buFontTx/>
                        <a:buNone/>
                      </a:pPr>
                      <a:r>
                        <a:rPr lang="fr-FR"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Métastases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dirty="0">
                          <a:latin typeface="Arial" charset="0"/>
                          <a:ea typeface="Arial" charset="0"/>
                          <a:cs typeface="Arial" charset="0"/>
                        </a:rPr>
                        <a:t>Osseuses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dirty="0">
                          <a:latin typeface="Arial" charset="0"/>
                          <a:ea typeface="Arial" charset="0"/>
                          <a:cs typeface="Arial" charset="0"/>
                        </a:rPr>
                        <a:t>Hépatiques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dirty="0">
                          <a:latin typeface="Arial" charset="0"/>
                          <a:ea typeface="Arial" charset="0"/>
                          <a:cs typeface="Arial" charset="0"/>
                        </a:rPr>
                        <a:t>Pulmonaires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dirty="0">
                          <a:latin typeface="Arial" charset="0"/>
                          <a:ea typeface="Arial" charset="0"/>
                          <a:cs typeface="Arial" charset="0"/>
                        </a:rPr>
                        <a:t>Cérébrales</a:t>
                      </a:r>
                      <a:r>
                        <a:rPr lang="is-IS" sz="1800" dirty="0"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fr-FR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Espace réservé du contenu 2"/>
          <p:cNvSpPr txBox="1">
            <a:spLocks/>
          </p:cNvSpPr>
          <p:nvPr/>
        </p:nvSpPr>
        <p:spPr>
          <a:xfrm>
            <a:off x="426721" y="1251870"/>
            <a:ext cx="10939780" cy="905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000" b="1" dirty="0"/>
              <a:t>Dans 90 % des cas, le cancer du sein est découvert lors d’un dépistage organisé ou individuel</a:t>
            </a:r>
          </a:p>
        </p:txBody>
      </p:sp>
    </p:spTree>
    <p:extLst>
      <p:ext uri="{BB962C8B-B14F-4D97-AF65-F5344CB8AC3E}">
        <p14:creationId xmlns:p14="http://schemas.microsoft.com/office/powerpoint/2010/main" val="46749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: </a:t>
            </a:r>
            <a:r>
              <a:rPr lang="fr-FR" sz="3600" i="1" dirty="0"/>
              <a:t>interrogatoire et examen clinique</a:t>
            </a:r>
            <a:r>
              <a:rPr lang="fr-FR" sz="3600" i="1" baseline="30000" dirty="0"/>
              <a:t>4</a:t>
            </a:r>
            <a:endParaRPr lang="fr-FR" sz="3600" i="1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93124" y="1251870"/>
            <a:ext cx="11598876" cy="52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None/>
              <a:defRPr sz="2000" b="1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dirty="0"/>
              <a:t>Devant une suspicion de cancer du sein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924876"/>
              </p:ext>
            </p:extLst>
          </p:nvPr>
        </p:nvGraphicFramePr>
        <p:xfrm>
          <a:off x="1029312" y="1786522"/>
          <a:ext cx="10286387" cy="30470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3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77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2000" dirty="0">
                          <a:latin typeface="Arial" charset="0"/>
                          <a:ea typeface="Arial" charset="0"/>
                          <a:cs typeface="Arial" charset="0"/>
                        </a:rPr>
                        <a:t>Interrogatoire</a:t>
                      </a:r>
                      <a:endParaRPr lang="fr-FR" sz="2000" b="1" i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2000" dirty="0">
                          <a:latin typeface="Arial" charset="0"/>
                          <a:ea typeface="Arial" charset="0"/>
                          <a:cs typeface="Arial" charset="0"/>
                        </a:rPr>
                        <a:t>Examen clinique</a:t>
                      </a:r>
                      <a:endParaRPr lang="fr-FR" sz="2000" b="0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007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Appréciation du potentiel évolutif </a:t>
                      </a:r>
                      <a:r>
                        <a:rPr lang="fr-FR" sz="1800" b="0" dirty="0">
                          <a:latin typeface="Arial" charset="0"/>
                          <a:ea typeface="Arial" charset="0"/>
                          <a:cs typeface="Arial" charset="0"/>
                        </a:rPr>
                        <a:t>de la tumeur </a:t>
                      </a:r>
                      <a:r>
                        <a:rPr lang="fr-FR" sz="1600" b="0" dirty="0">
                          <a:latin typeface="Arial" charset="0"/>
                          <a:ea typeface="Arial" charset="0"/>
                          <a:cs typeface="Arial" charset="0"/>
                        </a:rPr>
                        <a:t>(évolution rapide, signes inflammatoires locaux)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Prise de traitement hormonal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(y compris stérilet hormonal)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Statut ménopausique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Antécédents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personnels  et familiaux de cancer,</a:t>
                      </a:r>
                      <a:r>
                        <a:rPr lang="fr-FR" sz="1800" b="0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en particulier sein et ovaire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Caractéristiques de la tume</a:t>
                      </a:r>
                      <a:r>
                        <a:rPr lang="fr-FR" sz="1800" dirty="0">
                          <a:latin typeface="Arial" charset="0"/>
                          <a:ea typeface="Arial" charset="0"/>
                          <a:cs typeface="Arial" charset="0"/>
                        </a:rPr>
                        <a:t>ur : palpable ou non, consistance, sensibilité, topographie, taille par rapport au volume du sein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Mobilité et examen </a:t>
                      </a:r>
                      <a:r>
                        <a:rPr lang="fr-FR" sz="1800" dirty="0">
                          <a:latin typeface="Arial" charset="0"/>
                          <a:ea typeface="Arial" charset="0"/>
                          <a:cs typeface="Arial" charset="0"/>
                        </a:rPr>
                        <a:t>du revêtement cutané, de l’aréole et du mamelon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Aires ganglionnaires </a:t>
                      </a:r>
                      <a:r>
                        <a:rPr lang="fr-FR" sz="1800" dirty="0">
                          <a:latin typeface="Arial" charset="0"/>
                          <a:ea typeface="Arial" charset="0"/>
                          <a:cs typeface="Arial" charset="0"/>
                        </a:rPr>
                        <a:t>axillaires</a:t>
                      </a:r>
                      <a:r>
                        <a:rPr lang="fr-FR" sz="1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et sus-claviculaires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8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Recherche de signes d’appel </a:t>
                      </a:r>
                      <a:r>
                        <a:rPr lang="fr-FR" sz="18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de localisation métastatique</a:t>
                      </a:r>
                      <a:endParaRPr lang="fr-FR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93140" y="4977130"/>
            <a:ext cx="1027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Arial" charset="0"/>
                <a:ea typeface="Arial" charset="0"/>
                <a:cs typeface="Arial" charset="0"/>
              </a:rPr>
              <a:t>Dans 5 à 10 % des cas, </a:t>
            </a:r>
            <a:r>
              <a:rPr lang="fr-FR" sz="1600" dirty="0">
                <a:latin typeface="Arial" charset="0"/>
                <a:ea typeface="Arial" charset="0"/>
                <a:cs typeface="Arial" charset="0"/>
              </a:rPr>
              <a:t>le cancer du sein est lié à une prédisposition génétique liée le plus souvent à des mutations portant sur des gènes appelés BCRA1 et BCRA2. La mutation de ces gènes augmentent le </a:t>
            </a:r>
            <a:r>
              <a:rPr lang="fr-FR" sz="1600" b="1" dirty="0">
                <a:latin typeface="Arial" charset="0"/>
                <a:ea typeface="Arial" charset="0"/>
                <a:cs typeface="Arial" charset="0"/>
              </a:rPr>
              <a:t>risque de développer un cancer du sein à un âge jeune </a:t>
            </a:r>
            <a:r>
              <a:rPr lang="fr-FR" sz="1600" dirty="0">
                <a:latin typeface="Arial" charset="0"/>
                <a:ea typeface="Arial" charset="0"/>
                <a:cs typeface="Arial" charset="0"/>
              </a:rPr>
              <a:t>(avant la ménopause), </a:t>
            </a:r>
            <a:r>
              <a:rPr lang="fr-FR" sz="1600" b="1" dirty="0">
                <a:latin typeface="Arial" charset="0"/>
                <a:ea typeface="Arial" charset="0"/>
                <a:cs typeface="Arial" charset="0"/>
              </a:rPr>
              <a:t>un cancer du sein bilatéral </a:t>
            </a:r>
            <a:r>
              <a:rPr lang="fr-FR" sz="1600" dirty="0">
                <a:latin typeface="Arial" charset="0"/>
                <a:ea typeface="Arial" charset="0"/>
                <a:cs typeface="Arial" charset="0"/>
              </a:rPr>
              <a:t>et </a:t>
            </a:r>
            <a:r>
              <a:rPr lang="fr-FR" sz="1600" b="1" dirty="0">
                <a:latin typeface="Arial" charset="0"/>
                <a:ea typeface="Arial" charset="0"/>
                <a:cs typeface="Arial" charset="0"/>
              </a:rPr>
              <a:t>un cancer de l’ovaire essentiellement à partir de 40 ans</a:t>
            </a:r>
          </a:p>
        </p:txBody>
      </p:sp>
    </p:spTree>
    <p:extLst>
      <p:ext uri="{BB962C8B-B14F-4D97-AF65-F5344CB8AC3E}">
        <p14:creationId xmlns:p14="http://schemas.microsoft.com/office/powerpoint/2010/main" val="25083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: </a:t>
            </a:r>
            <a:r>
              <a:rPr lang="fr-FR" sz="3600" i="1" dirty="0"/>
              <a:t>bilan initial</a:t>
            </a:r>
            <a:r>
              <a:rPr lang="fr-FR" sz="3600" i="1" baseline="30000" dirty="0"/>
              <a:t>4</a:t>
            </a:r>
            <a:endParaRPr lang="fr-FR" sz="3600" i="1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68410" y="1126928"/>
            <a:ext cx="10658389" cy="52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None/>
              <a:defRPr sz="2000" b="1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dirty="0"/>
              <a:t>Devant une suspicion de cancer du sein, le bilan initial comporte :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90842"/>
              </p:ext>
            </p:extLst>
          </p:nvPr>
        </p:nvGraphicFramePr>
        <p:xfrm>
          <a:off x="940412" y="1619254"/>
          <a:ext cx="10286387" cy="43431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4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617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2000" dirty="0">
                          <a:latin typeface="Arial" charset="0"/>
                          <a:ea typeface="Arial" charset="0"/>
                          <a:cs typeface="Arial" charset="0"/>
                        </a:rPr>
                        <a:t>Examens</a:t>
                      </a:r>
                      <a:endParaRPr lang="fr-FR" sz="2000" b="1" i="1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007A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endParaRPr lang="fr-FR" sz="2000" b="0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007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1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7AC3"/>
                        </a:buClr>
                        <a:buFontTx/>
                        <a:buNone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Mammographie bilatérale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Clr>
                          <a:srgbClr val="007AC3"/>
                        </a:buClr>
                        <a:buFontTx/>
                        <a:buNone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(CR en classification BI-RADS de l’ACR)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600" dirty="0">
                          <a:latin typeface="Arial" charset="0"/>
                          <a:ea typeface="Arial" charset="0"/>
                          <a:cs typeface="Arial" charset="0"/>
                        </a:rPr>
                        <a:t>Systématique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43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7AC3"/>
                        </a:buClr>
                        <a:buFontTx/>
                        <a:buNone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Echographie mammaire bilatérale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7AC3"/>
                        </a:buClr>
                        <a:buFontTx/>
                        <a:buNone/>
                      </a:pPr>
                      <a:r>
                        <a:rPr lang="fr-FR" sz="1600" b="1" i="1" dirty="0">
                          <a:latin typeface="Arial" charset="0"/>
                          <a:ea typeface="Arial" charset="0"/>
                          <a:cs typeface="Arial" charset="0"/>
                        </a:rPr>
                        <a:t>En cas de </a:t>
                      </a:r>
                      <a:r>
                        <a:rPr lang="fr-FR"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600" dirty="0">
                          <a:latin typeface="Arial" charset="0"/>
                          <a:ea typeface="Arial" charset="0"/>
                          <a:cs typeface="Arial" charset="0"/>
                        </a:rPr>
                        <a:t>mammographie non informative</a:t>
                      </a:r>
                      <a:r>
                        <a:rPr lang="fr-FR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image douteuse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seins denses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25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7AC3"/>
                        </a:buClr>
                        <a:buFontTx/>
                        <a:buNone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Biopsie percutanée mammaire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400" b="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microbiopsie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pour des masses ou opacités suspectes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400" b="0" baseline="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macrobiopsie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pour des foyers de </a:t>
                      </a:r>
                      <a:r>
                        <a:rPr lang="fr-FR" sz="1400" b="0" baseline="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microcalcifications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Systématique</a:t>
                      </a:r>
                      <a:r>
                        <a:rPr lang="fr-FR" sz="1600" dirty="0">
                          <a:latin typeface="Arial" charset="0"/>
                          <a:ea typeface="Arial" charset="0"/>
                          <a:cs typeface="Arial" charset="0"/>
                        </a:rPr>
                        <a:t> : en cas d’images ACR 4 ou ACR 5 pour confirmer le diagnostic et préciser  notamment le statut des récepteurs hormonaux (œstrogènes, progestérone) et le statut HER2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Discutée : </a:t>
                      </a:r>
                      <a:r>
                        <a:rPr lang="fr-FR" sz="1600" dirty="0">
                          <a:latin typeface="Arial" charset="0"/>
                          <a:ea typeface="Arial" charset="0"/>
                          <a:cs typeface="Arial" charset="0"/>
                        </a:rPr>
                        <a:t>en cas d’images ACR 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61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007AC3"/>
                        </a:buClr>
                        <a:buFontTx/>
                        <a:buNone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Exploration échographie axillaire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7AC3"/>
                        </a:buClr>
                        <a:buFont typeface="Arial" charset="0"/>
                        <a:buChar char="•"/>
                      </a:pPr>
                      <a:r>
                        <a:rPr lang="fr-FR" sz="1600" dirty="0">
                          <a:latin typeface="Arial" charset="0"/>
                          <a:ea typeface="Arial" charset="0"/>
                          <a:cs typeface="Arial" charset="0"/>
                        </a:rPr>
                        <a:t>Réalisée lors de l’échographie mammaire ou lors de la biopsie mammaire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904240" y="5942330"/>
            <a:ext cx="1027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Arial" charset="0"/>
                <a:ea typeface="Arial" charset="0"/>
                <a:cs typeface="Arial" charset="0"/>
              </a:rPr>
              <a:t>L’IRM mammaire </a:t>
            </a:r>
            <a:r>
              <a:rPr lang="fr-FR" sz="1600" dirty="0">
                <a:latin typeface="Arial" charset="0"/>
                <a:ea typeface="Arial" charset="0"/>
                <a:cs typeface="Arial" charset="0"/>
              </a:rPr>
              <a:t>est réservée à des situations cliniques bien identifiées et appréciées en milieu spécialisé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6235700"/>
            <a:ext cx="1169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charset="0"/>
                <a:ea typeface="Arial" charset="0"/>
                <a:cs typeface="Arial" charset="0"/>
              </a:rPr>
              <a:t>HER2 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200" i="1" dirty="0" err="1">
                <a:latin typeface="Arial" charset="0"/>
                <a:ea typeface="Arial" charset="0"/>
                <a:cs typeface="Arial" charset="0"/>
              </a:rPr>
              <a:t>Human</a:t>
            </a:r>
            <a:r>
              <a:rPr lang="fr-FR" sz="1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200" i="1" dirty="0" err="1">
                <a:latin typeface="Arial" charset="0"/>
                <a:ea typeface="Arial" charset="0"/>
                <a:cs typeface="Arial" charset="0"/>
              </a:rPr>
              <a:t>Epidermal</a:t>
            </a:r>
            <a:r>
              <a:rPr lang="fr-FR" sz="12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200" i="1" dirty="0" err="1">
                <a:latin typeface="Arial" charset="0"/>
                <a:ea typeface="Arial" charset="0"/>
                <a:cs typeface="Arial" charset="0"/>
              </a:rPr>
              <a:t>Growth</a:t>
            </a:r>
            <a:r>
              <a:rPr lang="fr-FR" sz="1200" i="1" dirty="0">
                <a:latin typeface="Arial" charset="0"/>
                <a:ea typeface="Arial" charset="0"/>
                <a:cs typeface="Arial" charset="0"/>
              </a:rPr>
              <a:t> Factor </a:t>
            </a:r>
            <a:r>
              <a:rPr lang="fr-FR" sz="1200" i="1" dirty="0" err="1">
                <a:latin typeface="Arial" charset="0"/>
                <a:ea typeface="Arial" charset="0"/>
                <a:cs typeface="Arial" charset="0"/>
              </a:rPr>
              <a:t>Receptor</a:t>
            </a:r>
            <a:r>
              <a:rPr lang="fr-FR" sz="1200" i="1" dirty="0">
                <a:latin typeface="Arial" charset="0"/>
                <a:ea typeface="Arial" charset="0"/>
                <a:cs typeface="Arial" charset="0"/>
              </a:rPr>
              <a:t> 2 ou récepteur 2 du facteur de croissance épidermique humain</a:t>
            </a:r>
          </a:p>
          <a:p>
            <a:r>
              <a:rPr lang="fr-FR" sz="1200" b="1" dirty="0">
                <a:latin typeface="Arial" charset="0"/>
                <a:ea typeface="Arial" charset="0"/>
                <a:cs typeface="Arial" charset="0"/>
              </a:rPr>
              <a:t>ACR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 : </a:t>
            </a:r>
            <a:r>
              <a:rPr lang="fr-FR" sz="1200" i="1" dirty="0">
                <a:latin typeface="Arial" charset="0"/>
                <a:ea typeface="Arial" charset="0"/>
                <a:cs typeface="Arial" charset="0"/>
              </a:rPr>
              <a:t>American </a:t>
            </a:r>
            <a:r>
              <a:rPr lang="fr-FR" sz="1200" i="1" dirty="0" err="1">
                <a:latin typeface="Arial" charset="0"/>
                <a:ea typeface="Arial" charset="0"/>
                <a:cs typeface="Arial" charset="0"/>
              </a:rPr>
              <a:t>College</a:t>
            </a:r>
            <a:r>
              <a:rPr lang="fr-FR" sz="1200" i="1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r-FR" sz="1200" i="1" dirty="0" err="1">
                <a:latin typeface="Arial" charset="0"/>
                <a:ea typeface="Arial" charset="0"/>
                <a:cs typeface="Arial" charset="0"/>
              </a:rPr>
              <a:t>Radiologists</a:t>
            </a:r>
            <a:r>
              <a:rPr lang="fr-FR" sz="1200" i="1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09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: </a:t>
            </a:r>
            <a:r>
              <a:rPr lang="fr-FR" sz="3600" i="1" dirty="0"/>
              <a:t>bilan initial</a:t>
            </a:r>
            <a:r>
              <a:rPr lang="fr-FR" sz="3600" i="1" baseline="30000" dirty="0"/>
              <a:t>5</a:t>
            </a:r>
            <a:endParaRPr lang="fr-FR" sz="3600" i="1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80768" y="1263882"/>
            <a:ext cx="11611232" cy="490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None/>
              <a:defRPr sz="2000" b="1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/>
              <a:t>Pour </a:t>
            </a:r>
            <a:r>
              <a:rPr lang="fr-FR" dirty="0"/>
              <a:t>mémoire : Compte-rendu de mammographie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77900" y="1879600"/>
            <a:ext cx="10121900" cy="3847207"/>
          </a:xfrm>
          <a:prstGeom prst="rect">
            <a:avLst/>
          </a:prstGeom>
          <a:noFill/>
          <a:ln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Classification de l’</a:t>
            </a:r>
            <a:r>
              <a:rPr lang="fr-FR" sz="2400" b="1" i="1" dirty="0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American </a:t>
            </a:r>
            <a:r>
              <a:rPr lang="fr-FR" sz="2400" b="1" i="1" dirty="0" err="1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College</a:t>
            </a:r>
            <a:r>
              <a:rPr lang="fr-FR" sz="2400" b="1" i="1" dirty="0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r-FR" sz="2400" b="1" i="1" dirty="0" err="1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Radiologists</a:t>
            </a:r>
            <a:r>
              <a:rPr lang="fr-FR" sz="2400" b="1" i="1" dirty="0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400" b="1" dirty="0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(ACR) 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: utilisée pour décrire et classer les images obtenues par mammographie</a:t>
            </a:r>
          </a:p>
          <a:p>
            <a:r>
              <a:rPr lang="fr-FR" sz="2000" dirty="0">
                <a:latin typeface="Arial" charset="0"/>
                <a:ea typeface="Arial" charset="0"/>
                <a:cs typeface="Arial" charset="0"/>
              </a:rPr>
              <a:t>Chaque catégorie est définie par :</a:t>
            </a:r>
          </a:p>
          <a:p>
            <a:pPr marL="342900" indent="-342900">
              <a:buClr>
                <a:srgbClr val="007AC3"/>
              </a:buClr>
              <a:buFont typeface="Arial" charset="0"/>
              <a:buChar char="•"/>
            </a:pP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la présence ou non d’anomalies (bénigne ou maligne)</a:t>
            </a:r>
          </a:p>
          <a:p>
            <a:pPr marL="342900" indent="-342900">
              <a:buClr>
                <a:srgbClr val="007AC3"/>
              </a:buClr>
              <a:buFont typeface="Arial" charset="0"/>
              <a:buChar char="•"/>
            </a:pP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la nécessité d’un suivi et/ou d’examens complémentaires </a:t>
            </a:r>
          </a:p>
          <a:p>
            <a:endParaRPr lang="fr-FR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007AC3"/>
              </a:buClr>
              <a:buFont typeface="Wingdings" charset="2"/>
              <a:buChar char="Ø"/>
            </a:pPr>
            <a:r>
              <a:rPr lang="fr-FR" sz="2000" b="1" dirty="0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Mammographies classées ACR 1 et 2 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: considérées comme des formes normales et bénignes </a:t>
            </a:r>
          </a:p>
          <a:p>
            <a:pPr marL="342900" indent="-342900">
              <a:buClr>
                <a:srgbClr val="007AC3"/>
              </a:buClr>
              <a:buFont typeface="Wingdings" charset="2"/>
              <a:buChar char="Ø"/>
            </a:pPr>
            <a:r>
              <a:rPr lang="fr-FR" sz="2000" b="1" dirty="0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Mammographies classées ACR 3 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: celles pour lesquelles « il existe une anomalie probablement bénigne pour laquelle une surveillance à court terme est conseillée » </a:t>
            </a:r>
          </a:p>
          <a:p>
            <a:pPr marL="342900" indent="-342900">
              <a:buClr>
                <a:srgbClr val="007AC3"/>
              </a:buClr>
              <a:buFont typeface="Wingdings" charset="2"/>
              <a:buChar char="Ø"/>
            </a:pPr>
            <a:r>
              <a:rPr lang="fr-FR" sz="2000" b="1" dirty="0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Au-delà (ACR 4 et ACR 5) :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 il s’agit de formes suspectes nécessitant un bilan diagnostique</a:t>
            </a:r>
          </a:p>
        </p:txBody>
      </p:sp>
    </p:spTree>
    <p:extLst>
      <p:ext uri="{BB962C8B-B14F-4D97-AF65-F5344CB8AC3E}">
        <p14:creationId xmlns:p14="http://schemas.microsoft.com/office/powerpoint/2010/main" val="56194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: </a:t>
            </a:r>
            <a:r>
              <a:rPr lang="fr-FR" sz="3600" i="1" dirty="0"/>
              <a:t>bilan initial</a:t>
            </a:r>
            <a:r>
              <a:rPr lang="fr-FR" sz="3600" i="1" baseline="30000" dirty="0"/>
              <a:t>4</a:t>
            </a:r>
            <a:endParaRPr lang="fr-FR" sz="3600" i="1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61340" y="1295866"/>
            <a:ext cx="11091082" cy="866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None/>
              <a:defRPr sz="2000" b="1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dirty="0"/>
              <a:t>Devant une suspicion de cancer du sein, les examens suivants ne sont pas réalisés de manière systématique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02792" y="4699000"/>
            <a:ext cx="10271760" cy="1015663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ce stade, un avis spécialisé, le plus souvent chirurgical est requis.</a:t>
            </a:r>
          </a:p>
          <a:p>
            <a:pPr algn="ctr"/>
            <a:r>
              <a:rPr lang="fr-FR" sz="20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 patiente est adressée avec l’ensemble de son dossier (y compris la biopsie avec les résultats des récepteurs hormonaux et HER2)</a:t>
            </a:r>
            <a:endParaRPr lang="fr-FR" sz="20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689100" y="2284859"/>
            <a:ext cx="8521700" cy="24141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fr-FR" sz="2000" b="1" dirty="0">
                <a:solidFill>
                  <a:srgbClr val="007AC3"/>
                </a:solidFill>
              </a:rPr>
              <a:t>Examen biologique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fr-FR" sz="2000" b="1" dirty="0">
                <a:solidFill>
                  <a:srgbClr val="007AC3"/>
                </a:solidFill>
              </a:rPr>
              <a:t>Dosage de marqueur tumoral sérique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fr-FR" sz="2000" b="1" dirty="0">
                <a:solidFill>
                  <a:srgbClr val="007AC3"/>
                </a:solidFill>
              </a:rPr>
              <a:t>Bilan d’extension à la recherche de métastases viscérales ou osseuses. </a:t>
            </a:r>
            <a:r>
              <a:rPr lang="fr-FR" sz="2000" dirty="0"/>
              <a:t>Il ne doit pas retarder l’orientation en milieu spécialisé où il sera réalisé si nécessaire </a:t>
            </a:r>
          </a:p>
        </p:txBody>
      </p:sp>
    </p:spTree>
    <p:extLst>
      <p:ext uri="{BB962C8B-B14F-4D97-AF65-F5344CB8AC3E}">
        <p14:creationId xmlns:p14="http://schemas.microsoft.com/office/powerpoint/2010/main" val="132136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Références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38417" y="1237635"/>
            <a:ext cx="11212207" cy="5494635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buFont typeface="+mj-lt"/>
              <a:buAutoNum type="arabicPeriod"/>
            </a:pPr>
            <a:r>
              <a:rPr lang="fr-FR" sz="1000" dirty="0" err="1"/>
              <a:t>INCa</a:t>
            </a:r>
            <a:r>
              <a:rPr lang="fr-FR" sz="1000" dirty="0"/>
              <a:t>. Les cancers en France – Édition 2017. Juillet 2018. Pages 126, 127, 128. Accessible sur le site : </a:t>
            </a:r>
            <a:r>
              <a:rPr lang="fr-FR" sz="1000" dirty="0">
                <a:hlinkClick r:id="rId2"/>
              </a:rPr>
              <a:t>https://www.e-cancer.fr/ressources/cancers_en_france/index.html?page=2</a:t>
            </a:r>
            <a:r>
              <a:rPr lang="fr-FR" sz="1000" dirty="0"/>
              <a:t> (31 juillet 2019)</a:t>
            </a:r>
          </a:p>
          <a:p>
            <a:pPr>
              <a:spcAft>
                <a:spcPts val="300"/>
              </a:spcAft>
              <a:buFont typeface="+mj-lt"/>
              <a:buAutoNum type="arabicPeriod"/>
            </a:pPr>
            <a:r>
              <a:rPr lang="fr-FR" sz="1000" dirty="0" err="1"/>
              <a:t>INCa</a:t>
            </a:r>
            <a:r>
              <a:rPr lang="fr-FR" sz="1000" dirty="0"/>
              <a:t>. Les cancers en France. L’essentiel des faits et chiffres – Édition 2019. Page 9.</a:t>
            </a:r>
          </a:p>
          <a:p>
            <a:pPr>
              <a:spcAft>
                <a:spcPts val="300"/>
              </a:spcAft>
              <a:buFont typeface="+mj-lt"/>
              <a:buAutoNum type="arabicPeriod"/>
            </a:pPr>
            <a:r>
              <a:rPr lang="fr-FR" sz="1000" dirty="0" err="1"/>
              <a:t>INCa</a:t>
            </a:r>
            <a:r>
              <a:rPr lang="fr-FR" sz="1000" dirty="0"/>
              <a:t>. Cancer du sein – Quelles modalités de dépistage, pour quelles femmes ? Octobre 2017.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fr-FR" sz="1000" dirty="0" err="1"/>
              <a:t>INCa</a:t>
            </a:r>
            <a:r>
              <a:rPr lang="fr-FR" sz="1000" dirty="0"/>
              <a:t>. Cancers du sein – Du diagnostic au suivi. Novembre 2016.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000" dirty="0"/>
              <a:t>HAS. Actualisation du référentiel de pratiques de l’examen périodique de santé. Dépistage et prévention du cancer du sein. Février 2015. Pages 8, 14.</a:t>
            </a:r>
          </a:p>
          <a:p>
            <a:pPr marL="228600" indent="-228600">
              <a:buFont typeface="+mj-lt"/>
              <a:buAutoNum type="arabicPeriod"/>
            </a:pPr>
            <a:endParaRPr lang="fr-FR" sz="1000" dirty="0"/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endParaRPr lang="fr-FR" sz="1000" dirty="0"/>
          </a:p>
        </p:txBody>
      </p:sp>
      <p:sp>
        <p:nvSpPr>
          <p:cNvPr id="7" name="ZoneTexte 6"/>
          <p:cNvSpPr txBox="1"/>
          <p:nvPr/>
        </p:nvSpPr>
        <p:spPr>
          <a:xfrm rot="16200000">
            <a:off x="-831916" y="3869536"/>
            <a:ext cx="19415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Arial" charset="0"/>
                <a:ea typeface="Arial" charset="0"/>
                <a:cs typeface="Arial" charset="0"/>
              </a:rPr>
              <a:t>D-19/0556 </a:t>
            </a:r>
            <a:r>
              <a:rPr lang="mr-IN" sz="9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fr-FR" sz="900" dirty="0">
                <a:latin typeface="Arial" charset="0"/>
                <a:ea typeface="Arial" charset="0"/>
                <a:cs typeface="Arial" charset="0"/>
              </a:rPr>
              <a:t> Etabli en février 2020</a:t>
            </a:r>
            <a:endParaRPr lang="fr-FR" sz="900" baseline="30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957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SAVEMESSAGETIMESTAMP" val="RXP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990</Words>
  <Application>Microsoft Office PowerPoint</Application>
  <PresentationFormat>Grand écran</PresentationFormat>
  <Paragraphs>101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ZapfDingbatsITC</vt:lpstr>
      <vt:lpstr>Thème Office</vt:lpstr>
      <vt:lpstr>LE CANCER DU SEIN DU DÉPISTAGE AU DIAGNOSTIC</vt:lpstr>
      <vt:lpstr>Programme de dépistage en France1,2</vt:lpstr>
      <vt:lpstr>Programme de dépistage en France1,3</vt:lpstr>
      <vt:lpstr>Diagnostic : circonstances de découverte4,5</vt:lpstr>
      <vt:lpstr>Diagnostic : interrogatoire et examen clinique4</vt:lpstr>
      <vt:lpstr>Diagnostic : bilan initial4</vt:lpstr>
      <vt:lpstr>Diagnostic : bilan initial5</vt:lpstr>
      <vt:lpstr>Diagnostic : bilan initial4</vt:lpstr>
      <vt:lpstr>Références 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Mohamad HINNAOUI</dc:creator>
  <cp:keywords/>
  <dc:description/>
  <cp:lastModifiedBy>Naudin, Jean-Baptiste {MWFC~Boulogne-Billancourt}</cp:lastModifiedBy>
  <cp:revision>97</cp:revision>
  <dcterms:created xsi:type="dcterms:W3CDTF">2017-06-03T15:11:55Z</dcterms:created>
  <dcterms:modified xsi:type="dcterms:W3CDTF">2020-06-02T15:54:03Z</dcterms:modified>
  <cp:category/>
</cp:coreProperties>
</file>