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9" r:id="rId4"/>
    <p:sldId id="265" r:id="rId5"/>
    <p:sldId id="267" r:id="rId6"/>
    <p:sldId id="260" r:id="rId7"/>
    <p:sldId id="261" r:id="rId8"/>
    <p:sldId id="268" r:id="rId9"/>
    <p:sldId id="373" r:id="rId10"/>
  </p:sldIdLst>
  <p:sldSz cx="12192000" cy="6858000"/>
  <p:notesSz cx="6858000" cy="9144000"/>
  <p:custDataLst>
    <p:tags r:id="rId1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3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0"/>
    <p:restoredTop sz="95918"/>
  </p:normalViewPr>
  <p:slideViewPr>
    <p:cSldViewPr snapToGrid="0" snapToObjects="1">
      <p:cViewPr varScale="1">
        <p:scale>
          <a:sx n="88" d="100"/>
          <a:sy n="88" d="100"/>
        </p:scale>
        <p:origin x="6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1D0E6-FEDD-834B-97AD-17316A53C3C1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D277-5215-2644-AA9A-7A3E2B0E9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0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CD277-5215-2644-AA9A-7A3E2B0E9EE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79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CD277-5215-2644-AA9A-7A3E2B0E9EE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0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43200"/>
            <a:ext cx="12192000" cy="4114800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11808" y="2828543"/>
            <a:ext cx="9144000" cy="2059115"/>
          </a:xfrm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854576"/>
            <a:ext cx="9131808" cy="104708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-22225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0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94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8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720" y="141477"/>
            <a:ext cx="11423904" cy="86990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417" y="1329075"/>
            <a:ext cx="11000509" cy="47807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defRPr/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defRPr/>
            </a:lvl2pPr>
            <a:lvl3pPr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defRPr/>
            </a:lvl3pPr>
            <a:lvl4pPr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defRPr/>
            </a:lvl4pPr>
            <a:lvl5pPr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1120243"/>
            <a:ext cx="121920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7AC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5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95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6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38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40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22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81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83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6720" y="141477"/>
            <a:ext cx="11423904" cy="115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BAB24-0AE3-AC4C-8A8F-7C2963FFFB58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13756-6251-6747-84CD-860848C53F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78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cagy.org/infocancer/localisations/cancers-feminins/cancer-du-sein/maladie/les-tumeurs-malignes.htm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9851" y="3479801"/>
            <a:ext cx="10838249" cy="7746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fr-FR" sz="4000">
                <a:solidFill>
                  <a:srgbClr val="007AC3"/>
                </a:solidFill>
              </a:rPr>
              <a:t>PHYSIOPATHOLOGIE </a:t>
            </a:r>
            <a:r>
              <a:rPr lang="fr-FR" sz="4000" dirty="0">
                <a:solidFill>
                  <a:srgbClr val="007AC3"/>
                </a:solidFill>
              </a:rPr>
              <a:t>DU CANCER DU SEIN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89819" y="4337083"/>
            <a:ext cx="10763981" cy="902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fr-FR" sz="3600" b="1" dirty="0"/>
              <a:t>L’ESSENTIEL À SAVOIR EN 2019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622300" y="5054600"/>
            <a:ext cx="10769600" cy="25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622300" y="4406900"/>
            <a:ext cx="10782300" cy="12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64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020" y="179577"/>
            <a:ext cx="11423904" cy="869905"/>
          </a:xfrm>
        </p:spPr>
        <p:txBody>
          <a:bodyPr/>
          <a:lstStyle/>
          <a:p>
            <a:r>
              <a:rPr lang="fr-FR" dirty="0"/>
              <a:t>Les différents types de cancers du sein</a:t>
            </a:r>
            <a:r>
              <a:rPr lang="fr-FR" baseline="30000" dirty="0"/>
              <a:t>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2628" y="2075044"/>
            <a:ext cx="6705242" cy="42797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007AC3"/>
                </a:solidFill>
              </a:rPr>
              <a:t>95 %</a:t>
            </a:r>
            <a:r>
              <a:rPr lang="fr-FR" dirty="0"/>
              <a:t> </a:t>
            </a:r>
            <a:r>
              <a:rPr lang="fr-FR" sz="2400" dirty="0"/>
              <a:t>des cancers du sein sont des </a:t>
            </a:r>
            <a:r>
              <a:rPr lang="fr-FR" b="1" dirty="0">
                <a:solidFill>
                  <a:srgbClr val="007AC3"/>
                </a:solidFill>
              </a:rPr>
              <a:t>adénocarcinomes</a:t>
            </a:r>
            <a:r>
              <a:rPr lang="fr-FR" dirty="0"/>
              <a:t> </a:t>
            </a:r>
            <a:r>
              <a:rPr lang="fr-FR" sz="2400" dirty="0"/>
              <a:t>qui se développent à partir des cellules épithéliales de la glande mammaire :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charset="2"/>
              <a:buChar char="Ø"/>
            </a:pPr>
            <a:r>
              <a:rPr lang="fr-FR" sz="2400" dirty="0"/>
              <a:t>le plus souvent (40 à 75 % des cas) à partir des cellules des canaux galactophores : </a:t>
            </a:r>
            <a:r>
              <a:rPr lang="fr-FR" sz="2400" b="1" dirty="0">
                <a:solidFill>
                  <a:srgbClr val="7030A0"/>
                </a:solidFill>
              </a:rPr>
              <a:t>carcinome canalaire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charset="2"/>
              <a:buChar char="Ø"/>
            </a:pPr>
            <a:r>
              <a:rPr lang="fr-FR" sz="2400" dirty="0"/>
              <a:t>et plus rarement (5 à 15 % des cas) à partir des cellules des lobules : </a:t>
            </a:r>
            <a:r>
              <a:rPr lang="fr-FR" sz="2400" b="1" dirty="0">
                <a:solidFill>
                  <a:srgbClr val="FF2F92"/>
                </a:solidFill>
              </a:rPr>
              <a:t>carcinome lobulaire</a:t>
            </a:r>
          </a:p>
          <a:p>
            <a:pPr marL="0" indent="0">
              <a:buNone/>
            </a:pPr>
            <a:endParaRPr lang="fr-FR" sz="1900" i="1" dirty="0"/>
          </a:p>
          <a:p>
            <a:pPr marL="0" indent="0">
              <a:buNone/>
            </a:pPr>
            <a:endParaRPr lang="fr-FR" sz="1900" i="1" dirty="0"/>
          </a:p>
          <a:p>
            <a:pPr marL="0" indent="0">
              <a:buNone/>
            </a:pPr>
            <a:r>
              <a:rPr lang="fr-FR" sz="1900" i="1" dirty="0"/>
              <a:t>Des carcinomes médullaires, papillaires ou tubuleux, beaucoup plus rares peuvent également être observés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08948" y="1291641"/>
            <a:ext cx="11146452" cy="766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007AC3"/>
                </a:solidFill>
              </a:rPr>
              <a:t>Il existe différents types du cancer du sein, qui dépendent des cellules à partir desquelles ils se développent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24170" y="2350543"/>
            <a:ext cx="4513754" cy="31635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 b="8563"/>
          <a:stretch/>
        </p:blipFill>
        <p:spPr>
          <a:xfrm>
            <a:off x="7340342" y="2849961"/>
            <a:ext cx="3169697" cy="2594277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8499448" y="2991298"/>
            <a:ext cx="1728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8247448" y="3305625"/>
            <a:ext cx="198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9867448" y="4146627"/>
            <a:ext cx="36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0065776" y="4357950"/>
            <a:ext cx="1616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9363448" y="4925933"/>
            <a:ext cx="864000" cy="351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9687448" y="4627739"/>
            <a:ext cx="5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9363448" y="3803738"/>
            <a:ext cx="86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8283448" y="3521456"/>
            <a:ext cx="19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0266660" y="2836382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charset="0"/>
                <a:ea typeface="Arial" charset="0"/>
                <a:cs typeface="Arial" charset="0"/>
              </a:rPr>
              <a:t>Muscle grand pectoral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0267355" y="3670720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charset="0"/>
                <a:ea typeface="Arial" charset="0"/>
                <a:cs typeface="Arial" charset="0"/>
              </a:rPr>
              <a:t>Graisse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288217" y="4009946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charset="0"/>
                <a:ea typeface="Arial" charset="0"/>
                <a:cs typeface="Arial" charset="0"/>
              </a:rPr>
              <a:t>Aréole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0281443" y="4235324"/>
            <a:ext cx="764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charset="0"/>
                <a:ea typeface="Arial" charset="0"/>
                <a:cs typeface="Arial" charset="0"/>
              </a:rPr>
              <a:t>Mamelon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0276520" y="4496515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charset="0"/>
                <a:ea typeface="Arial" charset="0"/>
                <a:cs typeface="Arial" charset="0"/>
              </a:rPr>
              <a:t>Canaux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276519" y="4795127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charset="0"/>
                <a:ea typeface="Arial" charset="0"/>
                <a:cs typeface="Arial" charset="0"/>
              </a:rPr>
              <a:t>Lobules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286369" y="3391715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charset="0"/>
                <a:ea typeface="Arial" charset="0"/>
                <a:cs typeface="Arial" charset="0"/>
              </a:rPr>
              <a:t>Côte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265857" y="3152836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charset="0"/>
                <a:ea typeface="Arial" charset="0"/>
                <a:cs typeface="Arial" charset="0"/>
              </a:rPr>
              <a:t>Muscle intercostal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399047" y="2402342"/>
            <a:ext cx="443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 charset="0"/>
                <a:ea typeface="Arial" charset="0"/>
                <a:cs typeface="Arial" charset="0"/>
              </a:rPr>
              <a:t>La structure du sein</a:t>
            </a:r>
            <a:r>
              <a:rPr lang="fr-FR" sz="1400" b="1" baseline="30000" dirty="0">
                <a:latin typeface="Arial" charset="0"/>
                <a:ea typeface="Arial" charset="0"/>
                <a:cs typeface="Arial" charset="0"/>
              </a:rPr>
              <a:t>1,2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306208" y="4832855"/>
            <a:ext cx="800100" cy="217530"/>
          </a:xfrm>
          <a:prstGeom prst="rect">
            <a:avLst/>
          </a:prstGeom>
          <a:noFill/>
          <a:ln w="28575"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0306208" y="4528011"/>
            <a:ext cx="800100" cy="2175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94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différents stades du cancer du sein</a:t>
            </a:r>
            <a:r>
              <a:rPr lang="fr-FR" baseline="30000" dirty="0"/>
              <a:t>1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644909"/>
              </p:ext>
            </p:extLst>
          </p:nvPr>
        </p:nvGraphicFramePr>
        <p:xfrm>
          <a:off x="363982" y="1934692"/>
          <a:ext cx="8504852" cy="2095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04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6708"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None/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Cancer</a:t>
                      </a:r>
                      <a:r>
                        <a:rPr lang="fr-FR" sz="200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du sein </a:t>
                      </a:r>
                      <a:r>
                        <a:rPr lang="fr-FR" sz="2400" b="1" i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 situ</a:t>
                      </a:r>
                    </a:p>
                  </a:txBody>
                  <a:tcPr anchor="ctr">
                    <a:solidFill>
                      <a:srgbClr val="007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541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Clr>
                          <a:srgbClr val="007AC3"/>
                        </a:buClr>
                        <a:buFont typeface="Wingdings" charset="2"/>
                        <a:buChar char="Ø"/>
                      </a:pPr>
                      <a:r>
                        <a:rPr lang="fr-FR" sz="1300" dirty="0">
                          <a:latin typeface="Arial" charset="0"/>
                          <a:ea typeface="Arial" charset="0"/>
                          <a:cs typeface="Arial" charset="0"/>
                        </a:rPr>
                        <a:t>Au </a:t>
                      </a:r>
                      <a:r>
                        <a:rPr lang="fr-FR" sz="1300" b="1" dirty="0">
                          <a:latin typeface="Arial" charset="0"/>
                          <a:ea typeface="Arial" charset="0"/>
                          <a:cs typeface="Arial" charset="0"/>
                        </a:rPr>
                        <a:t>stade initial </a:t>
                      </a:r>
                      <a:r>
                        <a:rPr lang="fr-FR" sz="1300" dirty="0">
                          <a:latin typeface="Arial" charset="0"/>
                          <a:ea typeface="Arial" charset="0"/>
                          <a:cs typeface="Arial" charset="0"/>
                        </a:rPr>
                        <a:t>du cancer du sein</a:t>
                      </a:r>
                      <a:r>
                        <a:rPr lang="fr-FR" sz="13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:</a:t>
                      </a:r>
                      <a:r>
                        <a:rPr lang="fr-FR" sz="1300" dirty="0">
                          <a:latin typeface="Arial" charset="0"/>
                          <a:ea typeface="Arial" charset="0"/>
                          <a:cs typeface="Arial" charset="0"/>
                        </a:rPr>
                        <a:t> cellules cancéreuses présentes uniquement dans les canaux galactophores ou dans les lobules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Clr>
                          <a:srgbClr val="007AC3"/>
                        </a:buClr>
                        <a:buFont typeface="Wingdings" charset="2"/>
                        <a:buChar char="Ø"/>
                      </a:pPr>
                      <a:r>
                        <a:rPr lang="fr-FR" sz="1600" b="1" dirty="0">
                          <a:solidFill>
                            <a:srgbClr val="007AC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85-90 %</a:t>
                      </a:r>
                      <a:r>
                        <a:rPr lang="fr-FR" sz="1200" b="1" dirty="0">
                          <a:solidFill>
                            <a:srgbClr val="007AC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300" dirty="0">
                          <a:latin typeface="Arial" charset="0"/>
                          <a:ea typeface="Arial" charset="0"/>
                          <a:cs typeface="Arial" charset="0"/>
                        </a:rPr>
                        <a:t>des cancers </a:t>
                      </a:r>
                      <a:r>
                        <a:rPr lang="fr-FR" sz="1300" i="1" dirty="0">
                          <a:latin typeface="Arial" charset="0"/>
                          <a:ea typeface="Arial" charset="0"/>
                          <a:cs typeface="Arial" charset="0"/>
                        </a:rPr>
                        <a:t>in situ </a:t>
                      </a:r>
                      <a:r>
                        <a:rPr lang="fr-FR" sz="1300" dirty="0">
                          <a:latin typeface="Arial" charset="0"/>
                          <a:ea typeface="Arial" charset="0"/>
                          <a:cs typeface="Arial" charset="0"/>
                        </a:rPr>
                        <a:t>sont des </a:t>
                      </a:r>
                      <a:r>
                        <a:rPr lang="fr-FR" sz="1600" b="1" dirty="0">
                          <a:solidFill>
                            <a:srgbClr val="007AC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carcinomes canalaires</a:t>
                      </a:r>
                      <a:r>
                        <a:rPr lang="fr-FR" sz="1200" b="1" dirty="0"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fr-FR" sz="1300" dirty="0">
                          <a:latin typeface="Arial" charset="0"/>
                          <a:ea typeface="Arial" charset="0"/>
                          <a:cs typeface="Arial" charset="0"/>
                        </a:rPr>
                        <a:t>considérés comme précurseurs de l’adénocarcinome infiltrant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Clr>
                          <a:srgbClr val="007AC3"/>
                        </a:buClr>
                        <a:buFont typeface="Wingdings" charset="2"/>
                        <a:buChar char="Ø"/>
                      </a:pPr>
                      <a:r>
                        <a:rPr lang="fr-FR" sz="1600" b="1" dirty="0">
                          <a:solidFill>
                            <a:srgbClr val="007AC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 à 15 % </a:t>
                      </a:r>
                      <a:r>
                        <a:rPr lang="fr-FR" sz="1300" dirty="0">
                          <a:latin typeface="Arial" charset="0"/>
                          <a:ea typeface="Arial" charset="0"/>
                          <a:cs typeface="Arial" charset="0"/>
                        </a:rPr>
                        <a:t>des cancers </a:t>
                      </a:r>
                      <a:r>
                        <a:rPr lang="fr-FR" sz="1300" i="1" dirty="0">
                          <a:latin typeface="Arial" charset="0"/>
                          <a:ea typeface="Arial" charset="0"/>
                          <a:cs typeface="Arial" charset="0"/>
                        </a:rPr>
                        <a:t>in situ </a:t>
                      </a:r>
                      <a:r>
                        <a:rPr lang="fr-FR" sz="1300" dirty="0">
                          <a:latin typeface="Arial" charset="0"/>
                          <a:ea typeface="Arial" charset="0"/>
                          <a:cs typeface="Arial" charset="0"/>
                        </a:rPr>
                        <a:t>sont des </a:t>
                      </a:r>
                      <a:r>
                        <a:rPr lang="fr-FR" sz="1600" b="1" dirty="0">
                          <a:solidFill>
                            <a:srgbClr val="007AC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carcinomes lobulaires</a:t>
                      </a:r>
                      <a:r>
                        <a:rPr lang="fr-FR" sz="1200" dirty="0"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fr-FR" sz="1300" dirty="0">
                          <a:latin typeface="Arial" charset="0"/>
                          <a:ea typeface="Arial" charset="0"/>
                          <a:cs typeface="Arial" charset="0"/>
                        </a:rPr>
                        <a:t>considérés comme un facteur de risque de cancer du sein et non comme un précurseur</a:t>
                      </a:r>
                      <a:r>
                        <a:rPr lang="fr-FR" sz="13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direct de cancer</a:t>
                      </a:r>
                      <a:endParaRPr lang="fr-FR" sz="13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contenu 2"/>
          <p:cNvSpPr txBox="1">
            <a:spLocks/>
          </p:cNvSpPr>
          <p:nvPr/>
        </p:nvSpPr>
        <p:spPr>
          <a:xfrm>
            <a:off x="258148" y="1335413"/>
            <a:ext cx="11146452" cy="524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007AC3"/>
                </a:solidFill>
              </a:rPr>
              <a:t>On distingue plusieurs stades évolutifs des cancers du sein :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2833"/>
              </p:ext>
            </p:extLst>
          </p:nvPr>
        </p:nvGraphicFramePr>
        <p:xfrm>
          <a:off x="363982" y="4091297"/>
          <a:ext cx="8504852" cy="1238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04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203"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None/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Cancer</a:t>
                      </a:r>
                      <a:r>
                        <a:rPr lang="fr-FR" sz="2000" b="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du sein </a:t>
                      </a:r>
                      <a:r>
                        <a:rPr lang="fr-FR" sz="2400" b="1" i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infiltrant</a:t>
                      </a:r>
                    </a:p>
                  </a:txBody>
                  <a:tcPr anchor="ctr">
                    <a:solidFill>
                      <a:srgbClr val="007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22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Clr>
                          <a:srgbClr val="007AC3"/>
                        </a:buClr>
                        <a:buFont typeface="Wingdings" charset="2"/>
                        <a:buChar char="Ø"/>
                      </a:pPr>
                      <a:r>
                        <a:rPr lang="fr-FR" sz="1300" dirty="0">
                          <a:latin typeface="Arial" charset="0"/>
                          <a:ea typeface="Arial" charset="0"/>
                          <a:cs typeface="Arial" charset="0"/>
                        </a:rPr>
                        <a:t>Infiltration par les cellules cancéreuses de la membrane basale qui entoure les canaux ou les lobules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Clr>
                          <a:srgbClr val="007AC3"/>
                        </a:buClr>
                        <a:buFont typeface="Wingdings" charset="2"/>
                        <a:buChar char="Ø"/>
                      </a:pPr>
                      <a:r>
                        <a:rPr lang="fr-FR" sz="1600" b="1" dirty="0">
                          <a:solidFill>
                            <a:srgbClr val="007AC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 cancers </a:t>
                      </a:r>
                      <a:r>
                        <a:rPr lang="fr-FR" sz="1600" b="1" dirty="0" err="1">
                          <a:solidFill>
                            <a:srgbClr val="007AC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infiltrants</a:t>
                      </a:r>
                      <a:r>
                        <a:rPr lang="fr-FR" sz="1600" b="1" dirty="0">
                          <a:solidFill>
                            <a:srgbClr val="007AC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sur 10 </a:t>
                      </a:r>
                      <a:r>
                        <a:rPr lang="fr-FR" sz="1300" dirty="0">
                          <a:latin typeface="Arial" charset="0"/>
                          <a:ea typeface="Arial" charset="0"/>
                          <a:cs typeface="Arial" charset="0"/>
                        </a:rPr>
                        <a:t>sont des </a:t>
                      </a:r>
                      <a:r>
                        <a:rPr lang="fr-FR" sz="1600" b="1" dirty="0">
                          <a:solidFill>
                            <a:srgbClr val="007AC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cancers canalaires </a:t>
                      </a:r>
                      <a:r>
                        <a:rPr lang="fr-FR" sz="1300" dirty="0" err="1">
                          <a:latin typeface="Arial" charset="0"/>
                          <a:ea typeface="Arial" charset="0"/>
                          <a:cs typeface="Arial" charset="0"/>
                        </a:rPr>
                        <a:t>infiltrants</a:t>
                      </a:r>
                      <a:endParaRPr lang="fr-FR" sz="13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236386"/>
              </p:ext>
            </p:extLst>
          </p:nvPr>
        </p:nvGraphicFramePr>
        <p:xfrm>
          <a:off x="363982" y="5417011"/>
          <a:ext cx="8504852" cy="111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04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889"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None/>
                      </a:pPr>
                      <a:r>
                        <a:rPr lang="fr-FR" sz="2000" b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Cancer</a:t>
                      </a:r>
                      <a:r>
                        <a:rPr lang="fr-FR" sz="2000" b="0" baseline="0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du sein </a:t>
                      </a:r>
                      <a:r>
                        <a:rPr lang="fr-FR" sz="2400" b="1" i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métastatique</a:t>
                      </a:r>
                    </a:p>
                  </a:txBody>
                  <a:tcPr anchor="ctr">
                    <a:solidFill>
                      <a:srgbClr val="007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14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AC3"/>
                        </a:buClr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300" dirty="0">
                          <a:latin typeface="Arial" charset="0"/>
                          <a:ea typeface="Arial" charset="0"/>
                          <a:cs typeface="Arial" charset="0"/>
                        </a:rPr>
                        <a:t>A un stade évolutif plus avancé, les cancers </a:t>
                      </a:r>
                      <a:r>
                        <a:rPr lang="fr-FR" sz="1300" dirty="0" err="1">
                          <a:latin typeface="Arial" charset="0"/>
                          <a:ea typeface="Arial" charset="0"/>
                          <a:cs typeface="Arial" charset="0"/>
                        </a:rPr>
                        <a:t>infiltrants</a:t>
                      </a:r>
                      <a:r>
                        <a:rPr lang="fr-FR" sz="1300" dirty="0">
                          <a:latin typeface="Arial" charset="0"/>
                          <a:ea typeface="Arial" charset="0"/>
                          <a:cs typeface="Arial" charset="0"/>
                        </a:rPr>
                        <a:t> se propagent vers les ganglions (axillaires) ou vers d’autres parties du corps (os, poumons, foie, cerveau)</a:t>
                      </a:r>
                      <a:endParaRPr lang="fr-FR" sz="1300" b="1" dirty="0">
                        <a:solidFill>
                          <a:srgbClr val="007AC3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9592462" y="1871701"/>
            <a:ext cx="2122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Arial" charset="0"/>
                <a:ea typeface="Arial" charset="0"/>
                <a:cs typeface="Arial" charset="0"/>
              </a:rPr>
              <a:t>Cancer canalaire </a:t>
            </a:r>
          </a:p>
          <a:p>
            <a:pPr algn="ctr"/>
            <a:r>
              <a:rPr lang="fr-FR" sz="1100" b="1" i="1" dirty="0">
                <a:latin typeface="Arial" charset="0"/>
                <a:ea typeface="Arial" charset="0"/>
                <a:cs typeface="Arial" charset="0"/>
              </a:rPr>
              <a:t>in situ </a:t>
            </a:r>
            <a:r>
              <a:rPr lang="fr-FR" sz="1100" dirty="0">
                <a:latin typeface="Arial" charset="0"/>
                <a:ea typeface="Arial" charset="0"/>
                <a:cs typeface="Arial" charset="0"/>
              </a:rPr>
              <a:t>et</a:t>
            </a:r>
            <a:r>
              <a:rPr lang="fr-FR" sz="11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100" b="1" i="1" dirty="0">
                <a:latin typeface="Arial" charset="0"/>
                <a:ea typeface="Arial" charset="0"/>
                <a:cs typeface="Arial" charset="0"/>
              </a:rPr>
              <a:t>infiltrant </a:t>
            </a:r>
            <a:r>
              <a:rPr lang="fr-FR" sz="1100" b="1" baseline="300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1E206D9-64D9-814F-953F-6F2DD64882A3}"/>
              </a:ext>
            </a:extLst>
          </p:cNvPr>
          <p:cNvGrpSpPr/>
          <p:nvPr/>
        </p:nvGrpSpPr>
        <p:grpSpPr>
          <a:xfrm>
            <a:off x="8901603" y="2533970"/>
            <a:ext cx="3404636" cy="3936962"/>
            <a:chOff x="8935469" y="2533970"/>
            <a:chExt cx="3404636" cy="393696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4538848-7B7A-1547-A320-F69BA6C89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8386305" y="3083134"/>
              <a:ext cx="3936962" cy="283863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8F3D01-1E6C-1841-9DCF-52AB3B2932D8}"/>
                </a:ext>
              </a:extLst>
            </p:cNvPr>
            <p:cNvSpPr/>
            <p:nvPr/>
          </p:nvSpPr>
          <p:spPr>
            <a:xfrm>
              <a:off x="8939702" y="3640668"/>
              <a:ext cx="1100667" cy="2281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20453F-28C4-C34B-8380-24A0088FB7EE}"/>
                </a:ext>
              </a:extLst>
            </p:cNvPr>
            <p:cNvSpPr/>
            <p:nvPr/>
          </p:nvSpPr>
          <p:spPr>
            <a:xfrm>
              <a:off x="10057302" y="5706534"/>
              <a:ext cx="491067" cy="713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989D57B-ED5B-FF45-B88D-6B8D2C80E475}"/>
                </a:ext>
              </a:extLst>
            </p:cNvPr>
            <p:cNvSpPr txBox="1"/>
            <p:nvPr/>
          </p:nvSpPr>
          <p:spPr>
            <a:xfrm>
              <a:off x="9622696" y="5732401"/>
              <a:ext cx="869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membrane</a:t>
              </a:r>
              <a:br>
                <a:rPr lang="fr-FR" sz="1200" dirty="0"/>
              </a:br>
              <a:r>
                <a:rPr lang="fr-FR" sz="1200" dirty="0"/>
                <a:t>basale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CE49863-C0C7-A949-8EDF-20315A216070}"/>
                </a:ext>
              </a:extLst>
            </p:cNvPr>
            <p:cNvSpPr/>
            <p:nvPr/>
          </p:nvSpPr>
          <p:spPr>
            <a:xfrm>
              <a:off x="11334827" y="5663889"/>
              <a:ext cx="491067" cy="713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CF075C4-120B-254A-9F70-407B919BF7A6}"/>
                </a:ext>
              </a:extLst>
            </p:cNvPr>
            <p:cNvSpPr txBox="1"/>
            <p:nvPr/>
          </p:nvSpPr>
          <p:spPr>
            <a:xfrm>
              <a:off x="11223793" y="5716331"/>
              <a:ext cx="7697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cellules </a:t>
              </a:r>
              <a:br>
                <a:rPr lang="fr-FR" sz="1200" dirty="0"/>
              </a:br>
              <a:r>
                <a:rPr lang="fr-FR" sz="1200" dirty="0"/>
                <a:t>normales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DB43CE-183F-9040-97AB-44A85E50FF58}"/>
                </a:ext>
              </a:extLst>
            </p:cNvPr>
            <p:cNvSpPr/>
            <p:nvPr/>
          </p:nvSpPr>
          <p:spPr>
            <a:xfrm>
              <a:off x="11363141" y="4145650"/>
              <a:ext cx="462754" cy="1286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E8D1C25-850F-E34C-9974-BC58D925EB0F}"/>
                </a:ext>
              </a:extLst>
            </p:cNvPr>
            <p:cNvSpPr txBox="1"/>
            <p:nvPr/>
          </p:nvSpPr>
          <p:spPr>
            <a:xfrm>
              <a:off x="11089571" y="4479560"/>
              <a:ext cx="1250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Cancer canalaire </a:t>
              </a:r>
              <a:br>
                <a:rPr lang="fr-FR" sz="1200" dirty="0"/>
              </a:br>
              <a:r>
                <a:rPr lang="fr-FR" sz="1200" i="1" dirty="0"/>
                <a:t>in situ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6BDF58-177F-0249-8BD0-F240077AC2CF}"/>
                </a:ext>
              </a:extLst>
            </p:cNvPr>
            <p:cNvSpPr/>
            <p:nvPr/>
          </p:nvSpPr>
          <p:spPr>
            <a:xfrm>
              <a:off x="11223793" y="2694208"/>
              <a:ext cx="550310" cy="1397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F27191E-DEBF-3947-8C27-1CCC0272F8D3}"/>
                </a:ext>
              </a:extLst>
            </p:cNvPr>
            <p:cNvSpPr txBox="1"/>
            <p:nvPr/>
          </p:nvSpPr>
          <p:spPr>
            <a:xfrm>
              <a:off x="11089571" y="3211057"/>
              <a:ext cx="1250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Cancer canalaire </a:t>
              </a:r>
              <a:br>
                <a:rPr lang="fr-FR" sz="1200" dirty="0"/>
              </a:br>
              <a:r>
                <a:rPr lang="fr-FR" sz="1200" dirty="0"/>
                <a:t>infiltrant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429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du cancer du sein</a:t>
            </a:r>
            <a:r>
              <a:rPr lang="fr-FR" baseline="30000" dirty="0"/>
              <a:t>3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104900" y="2211472"/>
            <a:ext cx="10147300" cy="35179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fr-FR" sz="2400" dirty="0"/>
              <a:t>Il faut environ </a:t>
            </a:r>
            <a:r>
              <a:rPr lang="fr-FR" b="1" dirty="0">
                <a:solidFill>
                  <a:srgbClr val="007AC3"/>
                </a:solidFill>
              </a:rPr>
              <a:t>5 à 10 ans </a:t>
            </a:r>
            <a:r>
              <a:rPr lang="fr-FR" sz="2400" dirty="0"/>
              <a:t>pour passer des premières cellules cancéreuses à la découverte d’une tumeur de 0,5 à 1,5 cm de diamètre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charset="2"/>
              <a:buChar char="Ø"/>
            </a:pPr>
            <a:r>
              <a:rPr lang="fr-FR" sz="2400" dirty="0"/>
              <a:t>Temps de doublement de taille d’une tumeur maligne </a:t>
            </a:r>
            <a:r>
              <a:rPr lang="fr-FR" sz="2000" dirty="0"/>
              <a:t>:</a:t>
            </a:r>
            <a:r>
              <a:rPr lang="fr-FR" sz="2000" dirty="0">
                <a:solidFill>
                  <a:srgbClr val="007AC3"/>
                </a:solidFill>
              </a:rPr>
              <a:t> </a:t>
            </a:r>
            <a:br>
              <a:rPr lang="fr-FR" sz="2000" dirty="0">
                <a:solidFill>
                  <a:srgbClr val="007AC3"/>
                </a:solidFill>
              </a:rPr>
            </a:br>
            <a:r>
              <a:rPr lang="fr-FR" b="1" dirty="0">
                <a:solidFill>
                  <a:srgbClr val="007AC3"/>
                </a:solidFill>
              </a:rPr>
              <a:t>environ 3 mois</a:t>
            </a:r>
            <a:endParaRPr lang="fr-FR" b="1" i="1" dirty="0">
              <a:solidFill>
                <a:srgbClr val="007AC3"/>
              </a:solidFill>
            </a:endParaRPr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charset="2"/>
              <a:buChar char="Ø"/>
            </a:pPr>
            <a:r>
              <a:rPr lang="fr-FR" sz="2400" b="1" dirty="0">
                <a:solidFill>
                  <a:srgbClr val="007AC3"/>
                </a:solidFill>
              </a:rPr>
              <a:t>1 gramme </a:t>
            </a:r>
            <a:r>
              <a:rPr lang="fr-FR" sz="2400" dirty="0"/>
              <a:t>de tumeur correspond déjà à </a:t>
            </a:r>
            <a:r>
              <a:rPr lang="fr-FR" b="1" dirty="0">
                <a:solidFill>
                  <a:srgbClr val="007AC3"/>
                </a:solidFill>
              </a:rPr>
              <a:t>1 milliard de cellules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26720" y="1354258"/>
            <a:ext cx="11765280" cy="461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400" b="1" dirty="0">
                <a:solidFill>
                  <a:srgbClr val="007AC3"/>
                </a:solidFill>
              </a:rPr>
              <a:t>Dans la plupart des cas </a:t>
            </a:r>
          </a:p>
        </p:txBody>
      </p:sp>
    </p:spTree>
    <p:extLst>
      <p:ext uri="{BB962C8B-B14F-4D97-AF65-F5344CB8AC3E}">
        <p14:creationId xmlns:p14="http://schemas.microsoft.com/office/powerpoint/2010/main" val="187807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cancer du sein HER2+ </a:t>
            </a:r>
            <a:r>
              <a:rPr lang="fr-FR" baseline="30000" dirty="0"/>
              <a:t>1,2,4-6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6708" y="1783717"/>
            <a:ext cx="3071692" cy="417661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fr-FR" sz="1600" b="1" dirty="0">
                <a:solidFill>
                  <a:srgbClr val="007AC3"/>
                </a:solidFill>
              </a:rPr>
              <a:t>Protéine membranaire </a:t>
            </a:r>
            <a:r>
              <a:rPr lang="fr-FR" sz="1600" dirty="0"/>
              <a:t>de la famille des récepteurs du facteur de croissance épidermique </a:t>
            </a:r>
            <a:r>
              <a:rPr lang="fr-FR" sz="1600" i="1" dirty="0"/>
              <a:t>(EGFR), </a:t>
            </a:r>
            <a:r>
              <a:rPr lang="fr-FR" sz="1600" dirty="0"/>
              <a:t>récepteurs </a:t>
            </a:r>
            <a:r>
              <a:rPr lang="fr-FR" sz="1600" i="1" dirty="0"/>
              <a:t> </a:t>
            </a:r>
            <a:r>
              <a:rPr lang="fr-FR" sz="1600" dirty="0"/>
              <a:t>à activité tyrosine kinase</a:t>
            </a:r>
          </a:p>
          <a:p>
            <a:pPr marL="0" indent="0">
              <a:lnSpc>
                <a:spcPct val="120000"/>
              </a:lnSpc>
              <a:buNone/>
            </a:pPr>
            <a:endParaRPr lang="fr-FR" sz="1600" b="1" dirty="0">
              <a:solidFill>
                <a:srgbClr val="007AC3"/>
              </a:solidFill>
            </a:endParaRP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fr-FR" sz="1600" dirty="0"/>
              <a:t>Située à la </a:t>
            </a:r>
            <a:r>
              <a:rPr lang="fr-FR" sz="1600" b="1" dirty="0">
                <a:solidFill>
                  <a:srgbClr val="007AC3"/>
                </a:solidFill>
              </a:rPr>
              <a:t>surface des cellules du sein</a:t>
            </a:r>
          </a:p>
          <a:p>
            <a:pPr marL="0" indent="0">
              <a:lnSpc>
                <a:spcPct val="120000"/>
              </a:lnSpc>
              <a:buNone/>
            </a:pPr>
            <a:endParaRPr lang="fr-FR" sz="1600" b="1" dirty="0">
              <a:solidFill>
                <a:srgbClr val="007AC3"/>
              </a:solidFill>
            </a:endParaRP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fr-FR" sz="1600" dirty="0"/>
              <a:t>Favorise</a:t>
            </a:r>
            <a:r>
              <a:rPr lang="fr-FR" sz="1600" b="1" dirty="0">
                <a:solidFill>
                  <a:srgbClr val="007AC3"/>
                </a:solidFill>
              </a:rPr>
              <a:t> la croissance </a:t>
            </a:r>
            <a:r>
              <a:rPr lang="fr-FR" sz="1600" dirty="0"/>
              <a:t>des cellules tumorales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2400" y="6396335"/>
            <a:ext cx="998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Arial" charset="0"/>
                <a:ea typeface="Arial" charset="0"/>
                <a:cs typeface="Arial" charset="0"/>
              </a:rPr>
              <a:t>HER2 </a:t>
            </a:r>
            <a:r>
              <a:rPr lang="fr-FR" sz="11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z="1100" i="1" dirty="0" err="1">
                <a:latin typeface="Arial" charset="0"/>
                <a:ea typeface="Arial" charset="0"/>
                <a:cs typeface="Arial" charset="0"/>
              </a:rPr>
              <a:t>Human</a:t>
            </a:r>
            <a:r>
              <a:rPr lang="fr-FR" sz="11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100" i="1" dirty="0" err="1">
                <a:latin typeface="Arial" charset="0"/>
                <a:ea typeface="Arial" charset="0"/>
                <a:cs typeface="Arial" charset="0"/>
              </a:rPr>
              <a:t>Epidermal</a:t>
            </a:r>
            <a:r>
              <a:rPr lang="fr-FR" sz="11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100" i="1" dirty="0" err="1">
                <a:latin typeface="Arial" charset="0"/>
                <a:ea typeface="Arial" charset="0"/>
                <a:cs typeface="Arial" charset="0"/>
              </a:rPr>
              <a:t>Growth</a:t>
            </a:r>
            <a:r>
              <a:rPr lang="fr-FR" sz="1100" i="1" dirty="0">
                <a:latin typeface="Arial" charset="0"/>
                <a:ea typeface="Arial" charset="0"/>
                <a:cs typeface="Arial" charset="0"/>
              </a:rPr>
              <a:t> Factor </a:t>
            </a:r>
            <a:r>
              <a:rPr lang="fr-FR" sz="1100" i="1" dirty="0" err="1">
                <a:latin typeface="Arial" charset="0"/>
                <a:ea typeface="Arial" charset="0"/>
                <a:cs typeface="Arial" charset="0"/>
              </a:rPr>
              <a:t>Receptor</a:t>
            </a:r>
            <a:r>
              <a:rPr lang="fr-FR" sz="1100" i="1" dirty="0">
                <a:latin typeface="Arial" charset="0"/>
                <a:ea typeface="Arial" charset="0"/>
                <a:cs typeface="Arial" charset="0"/>
              </a:rPr>
              <a:t> 2</a:t>
            </a:r>
          </a:p>
          <a:p>
            <a:r>
              <a:rPr lang="fr-FR" sz="1100" b="1" dirty="0">
                <a:latin typeface="Arial" charset="0"/>
                <a:ea typeface="Arial" charset="0"/>
                <a:cs typeface="Arial" charset="0"/>
              </a:rPr>
              <a:t>EGFR</a:t>
            </a:r>
            <a:r>
              <a:rPr lang="fr-FR" sz="1100" i="1" dirty="0">
                <a:latin typeface="Arial" charset="0"/>
                <a:ea typeface="Arial" charset="0"/>
                <a:cs typeface="Arial" charset="0"/>
              </a:rPr>
              <a:t> : </a:t>
            </a:r>
            <a:r>
              <a:rPr lang="fr-FR" sz="1100" i="1" dirty="0" err="1">
                <a:latin typeface="Arial" charset="0"/>
                <a:ea typeface="Arial" charset="0"/>
                <a:cs typeface="Arial" charset="0"/>
              </a:rPr>
              <a:t>Epidermal</a:t>
            </a:r>
            <a:r>
              <a:rPr lang="fr-FR" sz="11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100" i="1" dirty="0" err="1">
                <a:latin typeface="Arial" charset="0"/>
                <a:ea typeface="Arial" charset="0"/>
                <a:cs typeface="Arial" charset="0"/>
              </a:rPr>
              <a:t>Growth</a:t>
            </a:r>
            <a:r>
              <a:rPr lang="fr-FR" sz="1100" i="1" dirty="0">
                <a:latin typeface="Arial" charset="0"/>
                <a:ea typeface="Arial" charset="0"/>
                <a:cs typeface="Arial" charset="0"/>
              </a:rPr>
              <a:t> Factor </a:t>
            </a:r>
            <a:r>
              <a:rPr lang="fr-FR" sz="1100" i="1" dirty="0" err="1">
                <a:latin typeface="Arial" charset="0"/>
                <a:ea typeface="Arial" charset="0"/>
                <a:cs typeface="Arial" charset="0"/>
              </a:rPr>
              <a:t>Receptor</a:t>
            </a:r>
            <a:endParaRPr lang="fr-FR" sz="11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36708" y="913811"/>
            <a:ext cx="10766183" cy="423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2400" i="1" dirty="0">
              <a:solidFill>
                <a:srgbClr val="007AC3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41181" y="1347710"/>
            <a:ext cx="3167219" cy="461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>
                <a:solidFill>
                  <a:srgbClr val="007AC3"/>
                </a:solidFill>
              </a:rPr>
              <a:t>HER2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051299" y="1783716"/>
            <a:ext cx="7351591" cy="41766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fr-FR" sz="1800" b="1" dirty="0">
                <a:solidFill>
                  <a:srgbClr val="007AC3"/>
                </a:solidFill>
              </a:rPr>
              <a:t>15 à 30 % </a:t>
            </a:r>
            <a:r>
              <a:rPr lang="fr-FR" sz="1400" dirty="0"/>
              <a:t>des cancers du sein </a:t>
            </a:r>
            <a:r>
              <a:rPr lang="fr-FR" sz="1400" dirty="0" err="1"/>
              <a:t>surexpriment</a:t>
            </a:r>
            <a:r>
              <a:rPr lang="fr-FR" sz="1400" dirty="0"/>
              <a:t> </a:t>
            </a:r>
            <a:r>
              <a:rPr lang="fr-FR" sz="1800" b="1" dirty="0">
                <a:solidFill>
                  <a:srgbClr val="007AC3"/>
                </a:solidFill>
              </a:rPr>
              <a:t>HER2. </a:t>
            </a:r>
            <a:r>
              <a:rPr lang="fr-FR" sz="1400" dirty="0"/>
              <a:t>Ce taux varie selon :</a:t>
            </a:r>
          </a:p>
          <a:p>
            <a:pPr marL="736600" indent="-342900">
              <a:lnSpc>
                <a:spcPct val="120000"/>
              </a:lnSpc>
              <a:buFont typeface="Arial" charset="0"/>
              <a:buChar char="•"/>
            </a:pPr>
            <a:r>
              <a:rPr lang="fr-FR" sz="1400" dirty="0"/>
              <a:t>le </a:t>
            </a:r>
            <a:r>
              <a:rPr lang="fr-FR" sz="1400" b="1" dirty="0"/>
              <a:t>type histologique,</a:t>
            </a:r>
          </a:p>
          <a:p>
            <a:pPr marL="736600" indent="-342900">
              <a:lnSpc>
                <a:spcPct val="120000"/>
              </a:lnSpc>
              <a:buFont typeface="Arial" charset="0"/>
              <a:buChar char="•"/>
            </a:pPr>
            <a:r>
              <a:rPr lang="fr-FR" sz="1400" dirty="0"/>
              <a:t>le </a:t>
            </a:r>
            <a:r>
              <a:rPr lang="fr-FR" sz="1400" b="1" dirty="0"/>
              <a:t>grade,</a:t>
            </a:r>
          </a:p>
          <a:p>
            <a:pPr marL="736600" indent="-342900">
              <a:lnSpc>
                <a:spcPct val="120000"/>
              </a:lnSpc>
              <a:buFont typeface="Arial" charset="0"/>
              <a:buChar char="•"/>
            </a:pPr>
            <a:r>
              <a:rPr lang="fr-FR" sz="1400" dirty="0"/>
              <a:t>le </a:t>
            </a:r>
            <a:r>
              <a:rPr lang="fr-FR" sz="1400" b="1" dirty="0"/>
              <a:t>stade,</a:t>
            </a:r>
          </a:p>
          <a:p>
            <a:pPr marL="736600" indent="-342900">
              <a:lnSpc>
                <a:spcPct val="120000"/>
              </a:lnSpc>
              <a:buFont typeface="Arial" charset="0"/>
              <a:buChar char="•"/>
            </a:pPr>
            <a:r>
              <a:rPr lang="fr-FR" sz="1400" dirty="0"/>
              <a:t>et le </a:t>
            </a:r>
            <a:r>
              <a:rPr lang="fr-FR" sz="1400" b="1" dirty="0"/>
              <a:t>statut ganglionnaire axillaire (N) </a:t>
            </a:r>
            <a:r>
              <a:rPr lang="fr-FR" sz="1400" dirty="0"/>
              <a:t>du carcinome infiltrant </a:t>
            </a:r>
          </a:p>
          <a:p>
            <a:pPr>
              <a:lnSpc>
                <a:spcPct val="120000"/>
              </a:lnSpc>
              <a:buFont typeface="Wingdings" charset="2"/>
              <a:buChar char="Ø"/>
            </a:pPr>
            <a:endParaRPr lang="fr-FR" sz="1800" b="1" dirty="0">
              <a:solidFill>
                <a:srgbClr val="007AC3"/>
              </a:solidFill>
            </a:endParaRPr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fr-FR" sz="1800" b="1" dirty="0">
                <a:solidFill>
                  <a:srgbClr val="007AC3"/>
                </a:solidFill>
              </a:rPr>
              <a:t>Facteur de pronostic défavorable, </a:t>
            </a:r>
            <a:r>
              <a:rPr lang="fr-FR" sz="1400" dirty="0"/>
              <a:t>associé notamment à :</a:t>
            </a:r>
          </a:p>
          <a:p>
            <a:pPr marL="736600" indent="-342900">
              <a:lnSpc>
                <a:spcPct val="120000"/>
              </a:lnSpc>
              <a:buFont typeface="Arial" charset="0"/>
              <a:buChar char="•"/>
            </a:pPr>
            <a:r>
              <a:rPr lang="fr-FR" sz="1400" dirty="0"/>
              <a:t>une augmentation du </a:t>
            </a:r>
            <a:r>
              <a:rPr lang="fr-FR" sz="1400" b="1" dirty="0"/>
              <a:t>taux de prolifération et de croissance de cellules tumorales</a:t>
            </a:r>
          </a:p>
          <a:p>
            <a:pPr marL="736600" indent="-342900">
              <a:lnSpc>
                <a:spcPct val="120000"/>
              </a:lnSpc>
              <a:buFont typeface="Arial" charset="0"/>
              <a:buChar char="•"/>
            </a:pPr>
            <a:r>
              <a:rPr lang="fr-FR" sz="1400" dirty="0"/>
              <a:t>une </a:t>
            </a:r>
            <a:r>
              <a:rPr lang="fr-FR" sz="1400" b="1" dirty="0"/>
              <a:t>maladie plus agressive</a:t>
            </a:r>
          </a:p>
          <a:p>
            <a:pPr marL="736600" indent="-342900">
              <a:lnSpc>
                <a:spcPct val="120000"/>
              </a:lnSpc>
              <a:buFont typeface="Arial" charset="0"/>
              <a:buChar char="•"/>
            </a:pPr>
            <a:r>
              <a:rPr lang="fr-FR" sz="1400" dirty="0"/>
              <a:t>des </a:t>
            </a:r>
            <a:r>
              <a:rPr lang="fr-FR" sz="1400" b="1" dirty="0"/>
              <a:t>taux de rechute </a:t>
            </a:r>
            <a:r>
              <a:rPr lang="fr-FR" sz="1400" dirty="0"/>
              <a:t>plus importants</a:t>
            </a:r>
          </a:p>
          <a:p>
            <a:pPr marL="736600" indent="-342900">
              <a:lnSpc>
                <a:spcPct val="120000"/>
              </a:lnSpc>
              <a:buFont typeface="Arial" charset="0"/>
              <a:buChar char="•"/>
            </a:pPr>
            <a:r>
              <a:rPr lang="fr-FR" sz="1400" dirty="0"/>
              <a:t>une </a:t>
            </a:r>
            <a:r>
              <a:rPr lang="fr-FR" sz="1400" b="1" dirty="0"/>
              <a:t>mortalité augmentée </a:t>
            </a:r>
            <a:r>
              <a:rPr lang="fr-FR" sz="1400" dirty="0"/>
              <a:t>chez les patientes avec atteinte ganglionnaire</a:t>
            </a:r>
          </a:p>
          <a:p>
            <a:pPr marL="736600" indent="-342900">
              <a:lnSpc>
                <a:spcPct val="120000"/>
              </a:lnSpc>
              <a:buFont typeface="Arial" charset="0"/>
              <a:buChar char="•"/>
            </a:pPr>
            <a:endParaRPr lang="fr-FR" sz="1400" dirty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fr-FR" sz="1800" b="1" dirty="0">
                <a:solidFill>
                  <a:srgbClr val="007AC3"/>
                </a:solidFill>
              </a:rPr>
              <a:t>Survies </a:t>
            </a:r>
            <a:r>
              <a:rPr lang="fr-FR" sz="1400" dirty="0"/>
              <a:t>sans progression et globale </a:t>
            </a:r>
            <a:r>
              <a:rPr lang="fr-FR" sz="1800" b="1" dirty="0">
                <a:solidFill>
                  <a:srgbClr val="007AC3"/>
                </a:solidFill>
              </a:rPr>
              <a:t>plus courtes </a:t>
            </a:r>
            <a:r>
              <a:rPr lang="fr-FR" sz="1400" dirty="0"/>
              <a:t>par rapport aux patients HER2-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981888" y="1311717"/>
            <a:ext cx="4991101" cy="461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>
                <a:solidFill>
                  <a:srgbClr val="007AC3"/>
                </a:solidFill>
              </a:rPr>
              <a:t>Surexpression HER2</a:t>
            </a:r>
            <a:endParaRPr lang="de-DE" sz="2400" b="1" dirty="0">
              <a:solidFill>
                <a:srgbClr val="007A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7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cancer du sein HER2+</a:t>
            </a:r>
            <a:r>
              <a:rPr lang="fr-FR" baseline="30000" dirty="0"/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925442" y="1723165"/>
            <a:ext cx="10136258" cy="42458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10612" y="1315607"/>
            <a:ext cx="758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rPr>
              <a:t>Survie sans progression </a:t>
            </a:r>
            <a:r>
              <a:rPr lang="fr-FR" b="1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rPr>
              <a:t>et survie globale </a:t>
            </a:r>
            <a:r>
              <a:rPr lang="fr-FR" b="1" dirty="0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rPr>
              <a:t>chez les patients HER2+</a:t>
            </a:r>
            <a:endParaRPr lang="fr-FR" b="1" baseline="30000" dirty="0">
              <a:solidFill>
                <a:srgbClr val="007AC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70" y="2385332"/>
            <a:ext cx="9131030" cy="347272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223111" y="2104580"/>
            <a:ext cx="266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rial" charset="0"/>
                <a:ea typeface="Arial" charset="0"/>
                <a:cs typeface="Arial" charset="0"/>
              </a:rPr>
              <a:t>Survie sans maladie</a:t>
            </a:r>
          </a:p>
          <a:p>
            <a:pPr algn="ctr"/>
            <a:r>
              <a:rPr lang="fr-FR" sz="1200" dirty="0">
                <a:latin typeface="Arial" charset="0"/>
                <a:ea typeface="Arial" charset="0"/>
                <a:cs typeface="Arial" charset="0"/>
              </a:rPr>
              <a:t>sans traitement anti-HER2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32600" y="2123968"/>
            <a:ext cx="304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rial" charset="0"/>
                <a:ea typeface="Arial" charset="0"/>
                <a:cs typeface="Arial" charset="0"/>
              </a:rPr>
              <a:t>Survie globale chez les patients HER2+</a:t>
            </a:r>
          </a:p>
          <a:p>
            <a:pPr algn="ctr"/>
            <a:r>
              <a:rPr lang="fr-FR" sz="1200" dirty="0">
                <a:latin typeface="Arial" charset="0"/>
                <a:ea typeface="Arial" charset="0"/>
                <a:cs typeface="Arial" charset="0"/>
              </a:rPr>
              <a:t>sans traitement anti-HER2 </a:t>
            </a:r>
          </a:p>
        </p:txBody>
      </p:sp>
    </p:spTree>
    <p:extLst>
      <p:ext uri="{BB962C8B-B14F-4D97-AF65-F5344CB8AC3E}">
        <p14:creationId xmlns:p14="http://schemas.microsoft.com/office/powerpoint/2010/main" val="200145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cancer du sein HER2+</a:t>
            </a:r>
            <a:r>
              <a:rPr lang="fr-FR" baseline="30000" dirty="0"/>
              <a:t>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6720" y="2031341"/>
            <a:ext cx="10594115" cy="1027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/>
              <a:t>Pour </a:t>
            </a:r>
            <a:r>
              <a:rPr lang="fr-FR" sz="1800" b="1" dirty="0">
                <a:solidFill>
                  <a:srgbClr val="007AC3"/>
                </a:solidFill>
              </a:rPr>
              <a:t>évaluer la surexpression </a:t>
            </a:r>
            <a:r>
              <a:rPr lang="fr-FR" sz="1800" dirty="0"/>
              <a:t>de la protéine HER2 :</a:t>
            </a:r>
          </a:p>
          <a:p>
            <a:pPr marL="482600" indent="-304800">
              <a:buFont typeface="Wingdings" charset="2"/>
              <a:buChar char="Ø"/>
            </a:pPr>
            <a:r>
              <a:rPr lang="fr-FR" sz="1600" dirty="0"/>
              <a:t>analyse anatomopathologique du prélèvement biopsique avec </a:t>
            </a:r>
            <a:r>
              <a:rPr lang="fr-FR" sz="1600" b="1" dirty="0">
                <a:solidFill>
                  <a:srgbClr val="007AC3"/>
                </a:solidFill>
              </a:rPr>
              <a:t>examen </a:t>
            </a:r>
            <a:r>
              <a:rPr lang="fr-FR" sz="1600" b="1" dirty="0" err="1">
                <a:solidFill>
                  <a:srgbClr val="007AC3"/>
                </a:solidFill>
              </a:rPr>
              <a:t>immunohistochimique</a:t>
            </a:r>
            <a:r>
              <a:rPr lang="fr-FR" sz="1600" b="1" dirty="0">
                <a:solidFill>
                  <a:srgbClr val="007AC3"/>
                </a:solidFill>
              </a:rPr>
              <a:t> </a:t>
            </a:r>
            <a:r>
              <a:rPr lang="fr-FR" sz="1600" dirty="0"/>
              <a:t>(IHC)</a:t>
            </a:r>
          </a:p>
          <a:p>
            <a:pPr marL="482600" indent="-304800">
              <a:buFont typeface="Wingdings" charset="2"/>
              <a:buChar char="Ø"/>
            </a:pPr>
            <a:r>
              <a:rPr lang="fr-FR" sz="1600" dirty="0"/>
              <a:t>si résultat IHC incertain (IHC 2+), utilisation de la </a:t>
            </a:r>
            <a:r>
              <a:rPr lang="fr-FR" sz="1600" b="1" dirty="0">
                <a:solidFill>
                  <a:srgbClr val="007AC3"/>
                </a:solidFill>
              </a:rPr>
              <a:t>technique d’Hybridation </a:t>
            </a:r>
            <a:r>
              <a:rPr lang="fr-FR" sz="1600" b="1" i="1" dirty="0">
                <a:solidFill>
                  <a:srgbClr val="007AC3"/>
                </a:solidFill>
              </a:rPr>
              <a:t>In Situ </a:t>
            </a:r>
            <a:r>
              <a:rPr lang="fr-FR" sz="1600" dirty="0"/>
              <a:t>(HIS)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26720" y="1268147"/>
            <a:ext cx="10939780" cy="796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7AC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007AC3"/>
                </a:solidFill>
              </a:rPr>
              <a:t>Recherche et évaluation systématique du statut HER2 chez toutes les femmes ayant un cancer du sein</a:t>
            </a:r>
          </a:p>
        </p:txBody>
      </p:sp>
      <p:grpSp>
        <p:nvGrpSpPr>
          <p:cNvPr id="51" name="Grouper 50"/>
          <p:cNvGrpSpPr/>
          <p:nvPr/>
        </p:nvGrpSpPr>
        <p:grpSpPr>
          <a:xfrm>
            <a:off x="2240786" y="3008275"/>
            <a:ext cx="7016782" cy="2908300"/>
            <a:chOff x="4864101" y="2159000"/>
            <a:chExt cx="7016782" cy="2908300"/>
          </a:xfrm>
        </p:grpSpPr>
        <p:sp>
          <p:nvSpPr>
            <p:cNvPr id="50" name="Rectangle 49"/>
            <p:cNvSpPr/>
            <p:nvPr/>
          </p:nvSpPr>
          <p:spPr>
            <a:xfrm>
              <a:off x="4864101" y="2159000"/>
              <a:ext cx="7016782" cy="2908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75960" y="2576259"/>
              <a:ext cx="1260000" cy="504000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>
                  <a:latin typeface="Arial" charset="0"/>
                  <a:ea typeface="Arial" charset="0"/>
                  <a:cs typeface="Arial" charset="0"/>
                </a:rPr>
                <a:t>IHC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73009" y="3360057"/>
              <a:ext cx="1260000" cy="504000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latin typeface="Arial" charset="0"/>
                  <a:ea typeface="Arial" charset="0"/>
                  <a:cs typeface="Arial" charset="0"/>
                </a:rPr>
                <a:t>Score </a:t>
              </a:r>
              <a:r>
                <a:rPr lang="fr-FR" sz="1400">
                  <a:latin typeface="Arial" charset="0"/>
                  <a:ea typeface="Arial" charset="0"/>
                  <a:cs typeface="Arial" charset="0"/>
                </a:rPr>
                <a:t>2+</a:t>
              </a:r>
              <a:endParaRPr lang="fr-FR" sz="14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18780" y="3360057"/>
              <a:ext cx="1260000" cy="50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Score 1+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83759" y="3367338"/>
              <a:ext cx="1260000" cy="50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Score 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82149" y="3347356"/>
              <a:ext cx="1322650" cy="504000"/>
            </a:xfrm>
            <a:prstGeom prst="rect">
              <a:avLst/>
            </a:pr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latin typeface="Arial" charset="0"/>
                  <a:ea typeface="Arial" charset="0"/>
                  <a:cs typeface="Arial" charset="0"/>
                </a:rPr>
                <a:t>Score 3+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96025" y="4217092"/>
              <a:ext cx="1260000" cy="504000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latin typeface="Arial" charset="0"/>
                  <a:ea typeface="Arial" charset="0"/>
                  <a:cs typeface="Arial" charset="0"/>
                </a:rPr>
                <a:t>HIS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23623" y="4247747"/>
              <a:ext cx="1281176" cy="504000"/>
            </a:xfrm>
            <a:prstGeom prst="rect">
              <a:avLst/>
            </a:pr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latin typeface="Arial" charset="0"/>
                  <a:ea typeface="Arial" charset="0"/>
                  <a:cs typeface="Arial" charset="0"/>
                </a:rPr>
                <a:t>Statut </a:t>
              </a:r>
              <a:r>
                <a:rPr lang="fr-FR" sz="1400" b="1" dirty="0">
                  <a:latin typeface="Arial" charset="0"/>
                  <a:ea typeface="Arial" charset="0"/>
                  <a:cs typeface="Arial" charset="0"/>
                </a:rPr>
                <a:t>HER2+</a:t>
              </a: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8707708" y="3077017"/>
              <a:ext cx="0" cy="295740"/>
            </a:xfrm>
            <a:prstGeom prst="straightConnector1">
              <a:avLst/>
            </a:prstGeom>
            <a:ln w="25400">
              <a:solidFill>
                <a:srgbClr val="007A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7287450" y="3077017"/>
              <a:ext cx="0" cy="295740"/>
            </a:xfrm>
            <a:prstGeom prst="straightConnector1">
              <a:avLst/>
            </a:prstGeom>
            <a:ln w="25400">
              <a:solidFill>
                <a:srgbClr val="007A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5813759" y="3077017"/>
              <a:ext cx="0" cy="295740"/>
            </a:xfrm>
            <a:prstGeom prst="straightConnector1">
              <a:avLst/>
            </a:prstGeom>
            <a:ln w="25400">
              <a:solidFill>
                <a:srgbClr val="007A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10712149" y="3089717"/>
              <a:ext cx="0" cy="295740"/>
            </a:xfrm>
            <a:prstGeom prst="straightConnector1">
              <a:avLst/>
            </a:prstGeom>
            <a:ln w="25400">
              <a:solidFill>
                <a:srgbClr val="007A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5813759" y="3089717"/>
              <a:ext cx="4898390" cy="0"/>
            </a:xfrm>
            <a:prstGeom prst="line">
              <a:avLst/>
            </a:prstGeom>
            <a:ln w="19050">
              <a:solidFill>
                <a:srgbClr val="007A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>
              <a:off x="8741200" y="3781460"/>
              <a:ext cx="0" cy="428188"/>
            </a:xfrm>
            <a:prstGeom prst="straightConnector1">
              <a:avLst/>
            </a:prstGeom>
            <a:ln w="25400">
              <a:solidFill>
                <a:srgbClr val="007A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10972419" y="3822144"/>
              <a:ext cx="0" cy="432000"/>
            </a:xfrm>
            <a:prstGeom prst="straightConnector1">
              <a:avLst/>
            </a:prstGeom>
            <a:ln w="63500">
              <a:solidFill>
                <a:srgbClr val="007A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V="1">
              <a:off x="9691623" y="4510543"/>
              <a:ext cx="432000" cy="0"/>
            </a:xfrm>
            <a:prstGeom prst="straightConnector1">
              <a:avLst/>
            </a:prstGeom>
            <a:ln w="63500">
              <a:solidFill>
                <a:srgbClr val="007A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7878780" y="2273490"/>
              <a:ext cx="163217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b="1">
                  <a:latin typeface="Arial" charset="0"/>
                  <a:ea typeface="Arial" charset="0"/>
                  <a:cs typeface="Arial" charset="0"/>
                </a:rPr>
                <a:t>Echantillon de tumeur 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9296514" y="4176582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>
                  <a:latin typeface="Arial" charset="0"/>
                  <a:ea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7723590" y="4135395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600" dirty="0">
                  <a:latin typeface="Arial" charset="0"/>
                  <a:ea typeface="Arial" charset="0"/>
                  <a:cs typeface="Arial" charset="0"/>
                </a:rPr>
                <a:t>-</a:t>
              </a: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 flipH="1" flipV="1">
              <a:off x="7238377" y="4510543"/>
              <a:ext cx="480543" cy="3949"/>
            </a:xfrm>
            <a:prstGeom prst="straightConnector1">
              <a:avLst/>
            </a:prstGeom>
            <a:ln w="28575">
              <a:solidFill>
                <a:srgbClr val="007A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5896610" y="4204702"/>
              <a:ext cx="1260000" cy="50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Statut </a:t>
              </a:r>
              <a:r>
                <a:rPr lang="fr-FR" sz="1400" b="1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HER2-</a:t>
              </a:r>
            </a:p>
          </p:txBody>
        </p:sp>
        <p:cxnSp>
          <p:nvCxnSpPr>
            <p:cNvPr id="47" name="Connecteur droit avec flèche 46"/>
            <p:cNvCxnSpPr/>
            <p:nvPr/>
          </p:nvCxnSpPr>
          <p:spPr>
            <a:xfrm>
              <a:off x="6893750" y="3855442"/>
              <a:ext cx="0" cy="360000"/>
            </a:xfrm>
            <a:prstGeom prst="straightConnector1">
              <a:avLst/>
            </a:prstGeom>
            <a:ln w="25400">
              <a:solidFill>
                <a:srgbClr val="007A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>
              <a:off x="6233350" y="3858638"/>
              <a:ext cx="0" cy="360000"/>
            </a:xfrm>
            <a:prstGeom prst="straightConnector1">
              <a:avLst/>
            </a:prstGeom>
            <a:ln w="25400">
              <a:solidFill>
                <a:srgbClr val="007AC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54080" y="6090790"/>
            <a:ext cx="109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rial" charset="0"/>
                <a:ea typeface="Arial" charset="0"/>
                <a:cs typeface="Arial" charset="0"/>
              </a:rPr>
              <a:t>La détermination du statut HER2 est indispensable au moment du diagnostic initial pour </a:t>
            </a:r>
            <a:r>
              <a:rPr lang="fr-FR" b="1" dirty="0">
                <a:solidFill>
                  <a:srgbClr val="007AC3"/>
                </a:solidFill>
                <a:latin typeface="Arial" charset="0"/>
                <a:ea typeface="Arial" charset="0"/>
                <a:cs typeface="Arial" charset="0"/>
              </a:rPr>
              <a:t>prévoir la stratégie thérapeutique </a:t>
            </a:r>
          </a:p>
        </p:txBody>
      </p:sp>
    </p:spTree>
    <p:extLst>
      <p:ext uri="{BB962C8B-B14F-4D97-AF65-F5344CB8AC3E}">
        <p14:creationId xmlns:p14="http://schemas.microsoft.com/office/powerpoint/2010/main" val="34785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Références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38417" y="1237635"/>
            <a:ext cx="11212207" cy="5494635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  <a:buFont typeface="+mj-lt"/>
              <a:buAutoNum type="arabicPeriod"/>
            </a:pPr>
            <a:r>
              <a:rPr lang="fr-FR" sz="1000" dirty="0"/>
              <a:t>HAS. Actualisation du référentiel de pratiques de l’examen périodique de santé. Dépistage et prévention du cancer du sein. Février 2015. Pages 2,3,7</a:t>
            </a:r>
          </a:p>
          <a:p>
            <a:pPr>
              <a:spcAft>
                <a:spcPts val="300"/>
              </a:spcAft>
              <a:buFont typeface="+mj-lt"/>
              <a:buAutoNum type="arabicPeriod"/>
            </a:pPr>
            <a:r>
              <a:rPr lang="fr-FR" sz="1000" dirty="0" err="1"/>
              <a:t>INCa</a:t>
            </a:r>
            <a:r>
              <a:rPr lang="fr-FR" sz="1000" dirty="0"/>
              <a:t>. Les traitements des cancers du sein, collection Guides patients Cancer info. </a:t>
            </a:r>
            <a:r>
              <a:rPr lang="fr-FR" sz="1000" dirty="0" err="1"/>
              <a:t>Otobre</a:t>
            </a:r>
            <a:r>
              <a:rPr lang="fr-FR" sz="1000" dirty="0"/>
              <a:t> 2013.</a:t>
            </a:r>
          </a:p>
          <a:p>
            <a:pPr>
              <a:spcAft>
                <a:spcPts val="300"/>
              </a:spcAft>
              <a:buFont typeface="+mj-lt"/>
              <a:buAutoNum type="arabicPeriod"/>
            </a:pPr>
            <a:r>
              <a:rPr lang="fr-FR" sz="1000" dirty="0" err="1"/>
              <a:t>Arcagy</a:t>
            </a:r>
            <a:r>
              <a:rPr lang="fr-FR" sz="1000" dirty="0"/>
              <a:t> </a:t>
            </a:r>
            <a:r>
              <a:rPr lang="fr-FR" sz="1000" dirty="0" err="1"/>
              <a:t>Gineco</a:t>
            </a:r>
            <a:r>
              <a:rPr lang="fr-FR" sz="1000" dirty="0"/>
              <a:t>. Les tumeurs malignes. Avril 2017. Site internet : </a:t>
            </a:r>
            <a:r>
              <a:rPr lang="fr-FR" sz="1000" dirty="0">
                <a:hlinkClick r:id="rId2"/>
              </a:rPr>
              <a:t>http://www.arcagy.org/infocancer/localisations/cancers-feminins/cancer-du-sein/maladie/les-tumeurs-malignes.html/</a:t>
            </a:r>
            <a:r>
              <a:rPr lang="fr-FR" sz="1000" dirty="0"/>
              <a:t> (dernière consultation : 31/07/2019)</a:t>
            </a:r>
          </a:p>
          <a:p>
            <a:pPr>
              <a:spcAft>
                <a:spcPts val="300"/>
              </a:spcAft>
              <a:buFont typeface="+mj-lt"/>
              <a:buAutoNum type="arabicPeriod"/>
            </a:pPr>
            <a:r>
              <a:rPr lang="fr-FR" sz="1000" dirty="0"/>
              <a:t>Salomon AV. HER2 et cancer du sein. Correspondance en </a:t>
            </a:r>
            <a:r>
              <a:rPr lang="fr-FR" sz="1000" dirty="0" err="1"/>
              <a:t>Onco-Théranostic</a:t>
            </a:r>
            <a:r>
              <a:rPr lang="fr-FR" sz="1000" dirty="0"/>
              <a:t> 2012.</a:t>
            </a:r>
          </a:p>
          <a:p>
            <a:pPr>
              <a:spcAft>
                <a:spcPts val="300"/>
              </a:spcAft>
              <a:buFont typeface="+mj-lt"/>
              <a:buAutoNum type="arabicPeriod"/>
            </a:pPr>
            <a:r>
              <a:rPr lang="fr-FR" sz="1000" dirty="0" err="1"/>
              <a:t>Cianfrocca</a:t>
            </a:r>
            <a:r>
              <a:rPr lang="fr-FR" sz="1000" dirty="0"/>
              <a:t> M, et al. </a:t>
            </a:r>
            <a:r>
              <a:rPr lang="fr-FR" sz="1000" dirty="0" err="1"/>
              <a:t>Prognostic</a:t>
            </a:r>
            <a:r>
              <a:rPr lang="fr-FR" sz="1000" dirty="0"/>
              <a:t> and </a:t>
            </a:r>
            <a:r>
              <a:rPr lang="fr-FR" sz="1000" dirty="0" err="1"/>
              <a:t>predictive</a:t>
            </a:r>
            <a:r>
              <a:rPr lang="fr-FR" sz="1000" dirty="0"/>
              <a:t> </a:t>
            </a:r>
            <a:r>
              <a:rPr lang="fr-FR" sz="1000" dirty="0" err="1"/>
              <a:t>factors</a:t>
            </a:r>
            <a:r>
              <a:rPr lang="fr-FR" sz="1000" dirty="0"/>
              <a:t> in </a:t>
            </a:r>
            <a:r>
              <a:rPr lang="fr-FR" sz="1000" dirty="0" err="1"/>
              <a:t>early</a:t>
            </a:r>
            <a:r>
              <a:rPr lang="fr-FR" sz="1000" dirty="0"/>
              <a:t>-stage </a:t>
            </a:r>
            <a:r>
              <a:rPr lang="fr-FR" sz="1000" dirty="0" err="1"/>
              <a:t>breast</a:t>
            </a:r>
            <a:r>
              <a:rPr lang="fr-FR" sz="1000" dirty="0"/>
              <a:t> cancer. </a:t>
            </a:r>
            <a:r>
              <a:rPr lang="fr-FR" sz="1000" dirty="0" err="1"/>
              <a:t>Oncologist</a:t>
            </a:r>
            <a:r>
              <a:rPr lang="fr-FR" sz="1000" dirty="0"/>
              <a:t> 2004;9(6):606-16.</a:t>
            </a:r>
          </a:p>
          <a:p>
            <a:pPr>
              <a:spcAft>
                <a:spcPts val="300"/>
              </a:spcAft>
              <a:buFont typeface="+mj-lt"/>
              <a:buAutoNum type="arabicPeriod"/>
            </a:pPr>
            <a:r>
              <a:rPr lang="fr-FR" sz="1000" dirty="0" err="1"/>
              <a:t>Slamon</a:t>
            </a:r>
            <a:r>
              <a:rPr lang="fr-FR" sz="1000" dirty="0"/>
              <a:t> D </a:t>
            </a:r>
            <a:r>
              <a:rPr lang="fr-FR" sz="1000" i="1" dirty="0"/>
              <a:t>et al</a:t>
            </a:r>
            <a:r>
              <a:rPr lang="fr-FR" sz="1000" dirty="0"/>
              <a:t>. </a:t>
            </a:r>
            <a:r>
              <a:rPr lang="fr-FR" sz="1000" dirty="0" err="1"/>
              <a:t>Human</a:t>
            </a:r>
            <a:r>
              <a:rPr lang="fr-FR" sz="1000" dirty="0"/>
              <a:t> </a:t>
            </a:r>
            <a:r>
              <a:rPr lang="fr-FR" sz="1000" dirty="0" err="1"/>
              <a:t>breast</a:t>
            </a:r>
            <a:r>
              <a:rPr lang="fr-FR" sz="1000" dirty="0"/>
              <a:t> cancer: </a:t>
            </a:r>
            <a:r>
              <a:rPr lang="fr-FR" sz="1000" dirty="0" err="1"/>
              <a:t>correlation</a:t>
            </a:r>
            <a:r>
              <a:rPr lang="fr-FR" sz="1000" dirty="0"/>
              <a:t> of relapse and </a:t>
            </a:r>
            <a:r>
              <a:rPr lang="fr-FR" sz="1000" dirty="0" err="1"/>
              <a:t>survival</a:t>
            </a:r>
            <a:r>
              <a:rPr lang="fr-FR" sz="1000" dirty="0"/>
              <a:t> </a:t>
            </a:r>
            <a:r>
              <a:rPr lang="fr-FR" sz="1000" dirty="0" err="1"/>
              <a:t>with</a:t>
            </a:r>
            <a:r>
              <a:rPr lang="fr-FR" sz="1000" dirty="0"/>
              <a:t> amplification of the HER-2/</a:t>
            </a:r>
            <a:r>
              <a:rPr lang="fr-FR" sz="1000" dirty="0" err="1"/>
              <a:t>neu</a:t>
            </a:r>
            <a:r>
              <a:rPr lang="fr-FR" sz="1000" dirty="0"/>
              <a:t> </a:t>
            </a:r>
            <a:r>
              <a:rPr lang="fr-FR" sz="1000" dirty="0" err="1"/>
              <a:t>oncogene</a:t>
            </a:r>
            <a:r>
              <a:rPr lang="fr-FR" sz="1000" dirty="0"/>
              <a:t>. Science 1987;235(4785)/177-82.</a:t>
            </a:r>
          </a:p>
        </p:txBody>
      </p:sp>
    </p:spTree>
    <p:extLst>
      <p:ext uri="{BB962C8B-B14F-4D97-AF65-F5344CB8AC3E}">
        <p14:creationId xmlns:p14="http://schemas.microsoft.com/office/powerpoint/2010/main" val="83511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taff Onco Digestif Mars Bleu_bat.pdf-9.jpg">
            <a:extLst>
              <a:ext uri="{FF2B5EF4-FFF2-40B4-BE49-F238E27FC236}">
                <a16:creationId xmlns:a16="http://schemas.microsoft.com/office/drawing/2014/main" id="{FE26D379-C73A-2A41-A090-2C55A1A29E4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43568" b="44538"/>
          <a:stretch/>
        </p:blipFill>
        <p:spPr>
          <a:xfrm>
            <a:off x="1064199" y="2691966"/>
            <a:ext cx="10422890" cy="924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E02D02-BE8F-974E-8119-D0219D9BB816}"/>
              </a:ext>
            </a:extLst>
          </p:cNvPr>
          <p:cNvSpPr/>
          <p:nvPr/>
        </p:nvSpPr>
        <p:spPr>
          <a:xfrm>
            <a:off x="10085070" y="5166360"/>
            <a:ext cx="502920" cy="169164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99318E-F895-E74B-98B6-4FEAD92B7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990" y="193534"/>
            <a:ext cx="1448057" cy="7839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EF80671-DAAC-7F4C-839E-BCC7D65B4720}"/>
              </a:ext>
            </a:extLst>
          </p:cNvPr>
          <p:cNvSpPr txBox="1"/>
          <p:nvPr/>
        </p:nvSpPr>
        <p:spPr>
          <a:xfrm rot="16200000">
            <a:off x="10949851" y="5514059"/>
            <a:ext cx="19415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Arial" charset="0"/>
                <a:ea typeface="Arial" charset="0"/>
                <a:cs typeface="Arial" charset="0"/>
              </a:rPr>
              <a:t>D-19/0550 </a:t>
            </a:r>
            <a:r>
              <a:rPr lang="mr-IN" sz="900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fr-FR" sz="900" dirty="0">
                <a:latin typeface="Arial" charset="0"/>
                <a:ea typeface="Arial" charset="0"/>
                <a:cs typeface="Arial" charset="0"/>
              </a:rPr>
              <a:t> Etabli en </a:t>
            </a:r>
            <a:r>
              <a:rPr lang="fr-FR" sz="900" dirty="0" smtClean="0">
                <a:latin typeface="Arial" charset="0"/>
                <a:ea typeface="Arial" charset="0"/>
                <a:cs typeface="Arial" charset="0"/>
              </a:rPr>
              <a:t>février</a:t>
            </a:r>
            <a:r>
              <a:rPr lang="fr-FR" sz="9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900" dirty="0">
                <a:latin typeface="Arial" charset="0"/>
                <a:ea typeface="Arial" charset="0"/>
                <a:cs typeface="Arial" charset="0"/>
              </a:rPr>
              <a:t>2020</a:t>
            </a:r>
            <a:endParaRPr lang="fr-FR" sz="900" baseline="30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35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02/06/2020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781</Words>
  <Application>Microsoft Office PowerPoint</Application>
  <PresentationFormat>Grand écran</PresentationFormat>
  <Paragraphs>101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Thème Office</vt:lpstr>
      <vt:lpstr>PHYSIOPATHOLOGIE DU CANCER DU SEIN</vt:lpstr>
      <vt:lpstr>Les différents types de cancers du sein1</vt:lpstr>
      <vt:lpstr>Les différents stades du cancer du sein1</vt:lpstr>
      <vt:lpstr>Evolution du cancer du sein3</vt:lpstr>
      <vt:lpstr>Le cancer du sein HER2+ 1,2,4-6</vt:lpstr>
      <vt:lpstr>Le cancer du sein HER2+6</vt:lpstr>
      <vt:lpstr>Le cancer du sein HER2+4</vt:lpstr>
      <vt:lpstr>Références 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Mohamad HINNAOUI</dc:creator>
  <cp:keywords/>
  <dc:description/>
  <cp:lastModifiedBy>Naudin, Jean-Baptiste {MWFC~Boulogne-Billancourt}</cp:lastModifiedBy>
  <cp:revision>102</cp:revision>
  <dcterms:created xsi:type="dcterms:W3CDTF">2017-06-03T15:11:55Z</dcterms:created>
  <dcterms:modified xsi:type="dcterms:W3CDTF">2020-06-02T15:53:24Z</dcterms:modified>
  <cp:category/>
</cp:coreProperties>
</file>